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31"/>
  </p:notesMasterIdLst>
  <p:handoutMasterIdLst>
    <p:handoutMasterId r:id="rId32"/>
  </p:handoutMasterIdLst>
  <p:sldIdLst>
    <p:sldId id="256" r:id="rId2"/>
    <p:sldId id="268" r:id="rId3"/>
    <p:sldId id="257" r:id="rId4"/>
    <p:sldId id="285" r:id="rId5"/>
    <p:sldId id="258" r:id="rId6"/>
    <p:sldId id="259" r:id="rId7"/>
    <p:sldId id="260" r:id="rId8"/>
    <p:sldId id="273" r:id="rId9"/>
    <p:sldId id="274" r:id="rId10"/>
    <p:sldId id="275" r:id="rId11"/>
    <p:sldId id="284" r:id="rId12"/>
    <p:sldId id="276" r:id="rId13"/>
    <p:sldId id="277" r:id="rId14"/>
    <p:sldId id="279" r:id="rId15"/>
    <p:sldId id="278" r:id="rId16"/>
    <p:sldId id="280" r:id="rId17"/>
    <p:sldId id="262" r:id="rId18"/>
    <p:sldId id="263" r:id="rId19"/>
    <p:sldId id="264" r:id="rId20"/>
    <p:sldId id="269" r:id="rId21"/>
    <p:sldId id="265" r:id="rId22"/>
    <p:sldId id="266" r:id="rId23"/>
    <p:sldId id="267" r:id="rId24"/>
    <p:sldId id="270" r:id="rId25"/>
    <p:sldId id="286" r:id="rId26"/>
    <p:sldId id="272" r:id="rId27"/>
    <p:sldId id="283" r:id="rId28"/>
    <p:sldId id="287" r:id="rId29"/>
    <p:sldId id="282" r:id="rId30"/>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00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30" autoAdjust="0"/>
    <p:restoredTop sz="82514" autoAdjust="0"/>
  </p:normalViewPr>
  <p:slideViewPr>
    <p:cSldViewPr>
      <p:cViewPr>
        <p:scale>
          <a:sx n="80" d="100"/>
          <a:sy n="80" d="100"/>
        </p:scale>
        <p:origin x="-1626"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374" cy="468474"/>
          </a:xfrm>
          <a:prstGeom prst="rect">
            <a:avLst/>
          </a:prstGeom>
        </p:spPr>
        <p:txBody>
          <a:bodyPr vert="horz" lIns="92181" tIns="46090" rIns="92181" bIns="46090" rtlCol="0"/>
          <a:lstStyle>
            <a:lvl1pPr algn="l">
              <a:defRPr sz="1200"/>
            </a:lvl1pPr>
          </a:lstStyle>
          <a:p>
            <a:endParaRPr lang="en-US"/>
          </a:p>
        </p:txBody>
      </p:sp>
      <p:sp>
        <p:nvSpPr>
          <p:cNvPr id="3" name="Date Placeholder 2"/>
          <p:cNvSpPr>
            <a:spLocks noGrp="1"/>
          </p:cNvSpPr>
          <p:nvPr>
            <p:ph type="dt" sz="quarter" idx="1"/>
          </p:nvPr>
        </p:nvSpPr>
        <p:spPr>
          <a:xfrm>
            <a:off x="4008100" y="0"/>
            <a:ext cx="3067374" cy="468474"/>
          </a:xfrm>
          <a:prstGeom prst="rect">
            <a:avLst/>
          </a:prstGeom>
        </p:spPr>
        <p:txBody>
          <a:bodyPr vert="horz" lIns="92181" tIns="46090" rIns="92181" bIns="46090" rtlCol="0"/>
          <a:lstStyle>
            <a:lvl1pPr algn="r">
              <a:defRPr sz="1200"/>
            </a:lvl1pPr>
          </a:lstStyle>
          <a:p>
            <a:fld id="{4389F2B1-D70E-41A5-8A05-4DAF584D225D}" type="datetimeFigureOut">
              <a:rPr lang="en-US" smtClean="0"/>
              <a:t>6/26/2015</a:t>
            </a:fld>
            <a:endParaRPr lang="en-US"/>
          </a:p>
        </p:txBody>
      </p:sp>
      <p:sp>
        <p:nvSpPr>
          <p:cNvPr id="4" name="Footer Placeholder 3"/>
          <p:cNvSpPr>
            <a:spLocks noGrp="1"/>
          </p:cNvSpPr>
          <p:nvPr>
            <p:ph type="ftr" sz="quarter" idx="2"/>
          </p:nvPr>
        </p:nvSpPr>
        <p:spPr>
          <a:xfrm>
            <a:off x="0" y="8893003"/>
            <a:ext cx="3067374" cy="468474"/>
          </a:xfrm>
          <a:prstGeom prst="rect">
            <a:avLst/>
          </a:prstGeom>
        </p:spPr>
        <p:txBody>
          <a:bodyPr vert="horz" lIns="92181" tIns="46090" rIns="92181" bIns="46090" rtlCol="0" anchor="b"/>
          <a:lstStyle>
            <a:lvl1pPr algn="l">
              <a:defRPr sz="1200"/>
            </a:lvl1pPr>
          </a:lstStyle>
          <a:p>
            <a:endParaRPr lang="en-US"/>
          </a:p>
        </p:txBody>
      </p:sp>
      <p:sp>
        <p:nvSpPr>
          <p:cNvPr id="5" name="Slide Number Placeholder 4"/>
          <p:cNvSpPr>
            <a:spLocks noGrp="1"/>
          </p:cNvSpPr>
          <p:nvPr>
            <p:ph type="sldNum" sz="quarter" idx="3"/>
          </p:nvPr>
        </p:nvSpPr>
        <p:spPr>
          <a:xfrm>
            <a:off x="4008100" y="8893003"/>
            <a:ext cx="3067374" cy="468474"/>
          </a:xfrm>
          <a:prstGeom prst="rect">
            <a:avLst/>
          </a:prstGeom>
        </p:spPr>
        <p:txBody>
          <a:bodyPr vert="horz" lIns="92181" tIns="46090" rIns="92181" bIns="46090" rtlCol="0" anchor="b"/>
          <a:lstStyle>
            <a:lvl1pPr algn="r">
              <a:defRPr sz="1200"/>
            </a:lvl1pPr>
          </a:lstStyle>
          <a:p>
            <a:fld id="{DBDBB69D-A7F4-4BB8-93B2-E2D7E79FEF3C}" type="slidenum">
              <a:rPr lang="en-US" smtClean="0"/>
              <a:t>‹#›</a:t>
            </a:fld>
            <a:endParaRPr lang="en-US"/>
          </a:p>
        </p:txBody>
      </p:sp>
    </p:spTree>
    <p:extLst>
      <p:ext uri="{BB962C8B-B14F-4D97-AF65-F5344CB8AC3E}">
        <p14:creationId xmlns:p14="http://schemas.microsoft.com/office/powerpoint/2010/main" val="1447619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2" tIns="46966" rIns="93932" bIns="46966"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2" tIns="46966" rIns="93932" bIns="46966" rtlCol="0"/>
          <a:lstStyle>
            <a:lvl1pPr algn="r">
              <a:defRPr sz="1200"/>
            </a:lvl1pPr>
          </a:lstStyle>
          <a:p>
            <a:fld id="{20102735-6360-4E19-BA86-E84F9B3F17A1}" type="datetimeFigureOut">
              <a:rPr lang="en-US" smtClean="0"/>
              <a:pPr/>
              <a:t>6/26/2015</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2" tIns="46966" rIns="93932" bIns="46966"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2" tIns="46966" rIns="93932" bIns="4696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7"/>
            <a:ext cx="3066733" cy="468154"/>
          </a:xfrm>
          <a:prstGeom prst="rect">
            <a:avLst/>
          </a:prstGeom>
        </p:spPr>
        <p:txBody>
          <a:bodyPr vert="horz" lIns="93932" tIns="46966" rIns="93932" bIns="4696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8154"/>
          </a:xfrm>
          <a:prstGeom prst="rect">
            <a:avLst/>
          </a:prstGeom>
        </p:spPr>
        <p:txBody>
          <a:bodyPr vert="horz" lIns="93932" tIns="46966" rIns="93932" bIns="46966" rtlCol="0" anchor="b"/>
          <a:lstStyle>
            <a:lvl1pPr algn="r">
              <a:defRPr sz="1200"/>
            </a:lvl1pPr>
          </a:lstStyle>
          <a:p>
            <a:fld id="{B5E625AA-9D2A-4EA7-9855-E4E5D3C9F5C4}" type="slidenum">
              <a:rPr lang="en-US" smtClean="0"/>
              <a:pPr/>
              <a:t>‹#›</a:t>
            </a:fld>
            <a:endParaRPr lang="en-US" dirty="0"/>
          </a:p>
        </p:txBody>
      </p:sp>
    </p:spTree>
    <p:extLst>
      <p:ext uri="{BB962C8B-B14F-4D97-AF65-F5344CB8AC3E}">
        <p14:creationId xmlns:p14="http://schemas.microsoft.com/office/powerpoint/2010/main" val="947209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E625AA-9D2A-4EA7-9855-E4E5D3C9F5C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Ask for questions and/or ask the audience if anyone has had an experience with a non-documented “rule” either as a contest official or as a contestant. Use the Speech Contest Rulebook to facilitate a discussion about the rule. Spend only about 10 minutes on this activity. Depending on the audience’s experience, you may wish to devote more time to the discussion. But be sure you will still have plenty of time to cover the rest of the material. If the audience has more questions you can have them send an email to you or to World Headquarters (</a:t>
            </a:r>
            <a:r>
              <a:rPr lang="en-US" b="1" i="1" dirty="0"/>
              <a:t>speechcontests@toastmasters.org). </a:t>
            </a:r>
            <a:r>
              <a:rPr lang="en-US" dirty="0"/>
              <a:t>Be sure you also provide the location of the Speech Contest Rulebook online: </a:t>
            </a:r>
            <a:r>
              <a:rPr lang="en-US" b="1" i="1" dirty="0"/>
              <a:t>www.toastmasters.org/rulebook. </a:t>
            </a:r>
            <a:endParaRPr lang="en-US" dirty="0"/>
          </a:p>
        </p:txBody>
      </p:sp>
      <p:sp>
        <p:nvSpPr>
          <p:cNvPr id="4" name="Slide Number Placeholder 3"/>
          <p:cNvSpPr>
            <a:spLocks noGrp="1"/>
          </p:cNvSpPr>
          <p:nvPr>
            <p:ph type="sldNum" sz="quarter" idx="10"/>
          </p:nvPr>
        </p:nvSpPr>
        <p:spPr/>
        <p:txBody>
          <a:bodyPr/>
          <a:lstStyle/>
          <a:p>
            <a:fld id="{B5E625AA-9D2A-4EA7-9855-E4E5D3C9F5C4}"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Display the judging form visual as you explain its use in the judging procedure. </a:t>
            </a:r>
          </a:p>
        </p:txBody>
      </p:sp>
      <p:sp>
        <p:nvSpPr>
          <p:cNvPr id="4" name="Slide Number Placeholder 3"/>
          <p:cNvSpPr>
            <a:spLocks noGrp="1"/>
          </p:cNvSpPr>
          <p:nvPr>
            <p:ph type="sldNum" sz="quarter" idx="10"/>
          </p:nvPr>
        </p:nvSpPr>
        <p:spPr/>
        <p:txBody>
          <a:bodyPr/>
          <a:lstStyle/>
          <a:p>
            <a:fld id="{B5E625AA-9D2A-4EA7-9855-E4E5D3C9F5C4}"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E625AA-9D2A-4EA7-9855-E4E5D3C9F5C4}"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E625AA-9D2A-4EA7-9855-E4E5D3C9F5C4}"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E625AA-9D2A-4EA7-9855-E4E5D3C9F5C4}"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E625AA-9D2A-4EA7-9855-E4E5D3C9F5C4}"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As time permits, have the audience discuss some of the following scenarios and pose solutions. Write topics and answers on a flipchart. </a:t>
            </a:r>
          </a:p>
          <a:p>
            <a:endParaRPr lang="en-US" dirty="0"/>
          </a:p>
          <a:p>
            <a:r>
              <a:rPr lang="en-US" dirty="0"/>
              <a:t>1. </a:t>
            </a:r>
          </a:p>
          <a:p>
            <a:r>
              <a:rPr lang="en-US" dirty="0"/>
              <a:t>Q. What are the reasons for which a contestant may be disqualified? </a:t>
            </a:r>
          </a:p>
          <a:p>
            <a:r>
              <a:rPr lang="en-US" dirty="0"/>
              <a:t>A. Eligibility </a:t>
            </a:r>
          </a:p>
          <a:p>
            <a:r>
              <a:rPr lang="en-US" dirty="0"/>
              <a:t>    Originality </a:t>
            </a:r>
          </a:p>
          <a:p>
            <a:r>
              <a:rPr lang="en-US" dirty="0"/>
              <a:t>    Timing </a:t>
            </a:r>
          </a:p>
          <a:p>
            <a:endParaRPr lang="en-US" dirty="0"/>
          </a:p>
          <a:p>
            <a:r>
              <a:rPr lang="en-US" dirty="0"/>
              <a:t>2. </a:t>
            </a:r>
          </a:p>
          <a:p>
            <a:r>
              <a:rPr lang="en-US" dirty="0"/>
              <a:t>Q. What happens if: </a:t>
            </a:r>
          </a:p>
          <a:p>
            <a:r>
              <a:rPr lang="en-US" dirty="0"/>
              <a:t>    Four judges sign and print their names on their ballots. </a:t>
            </a:r>
          </a:p>
          <a:p>
            <a:r>
              <a:rPr lang="en-US" dirty="0"/>
              <a:t>    One judge only prints his name on his ballot, but does not sign it. </a:t>
            </a:r>
          </a:p>
          <a:p>
            <a:r>
              <a:rPr lang="en-US" dirty="0"/>
              <a:t>    One judge neither signs nor prints his name on his ballot. </a:t>
            </a:r>
          </a:p>
          <a:p>
            <a:r>
              <a:rPr lang="en-US" dirty="0"/>
              <a:t>    One judge only signs her name on her ballot. </a:t>
            </a:r>
          </a:p>
          <a:p>
            <a:endParaRPr lang="en-US" dirty="0"/>
          </a:p>
          <a:p>
            <a:pPr marL="234830" indent="-234830">
              <a:buAutoNum type="alphaUcPeriod"/>
            </a:pPr>
            <a:r>
              <a:rPr lang="en-US" dirty="0"/>
              <a:t>Only five of the seven ballots will be counted. The ballots that were not signed must not be counted. </a:t>
            </a:r>
          </a:p>
          <a:p>
            <a:pPr marL="234830" indent="-234830">
              <a:buAutoNum type="alphaUcPeriod"/>
            </a:pPr>
            <a:endParaRPr lang="en-US" dirty="0"/>
          </a:p>
          <a:p>
            <a:r>
              <a:rPr lang="en-US" dirty="0"/>
              <a:t>3. </a:t>
            </a:r>
          </a:p>
          <a:p>
            <a:r>
              <a:rPr lang="en-US" dirty="0"/>
              <a:t>Q. What happens if one judge leaves the blank for the third-place winner’s name empty on her           ballot? </a:t>
            </a:r>
          </a:p>
          <a:p>
            <a:endParaRPr lang="en-US" dirty="0"/>
          </a:p>
          <a:p>
            <a:pPr marL="234830" indent="-234830">
              <a:buAutoNum type="alphaUcPeriod"/>
            </a:pPr>
            <a:r>
              <a:rPr lang="en-US" dirty="0"/>
              <a:t>The ballot is not counted. Ballots cannot be counted if they do not contain complete information regarding the ranking of contestants. </a:t>
            </a:r>
          </a:p>
          <a:p>
            <a:pPr marL="234830" indent="-234830">
              <a:buAutoNum type="alphaUcPeriod"/>
            </a:pPr>
            <a:endParaRPr lang="en-US" dirty="0"/>
          </a:p>
          <a:p>
            <a:r>
              <a:rPr lang="en-US" dirty="0"/>
              <a:t>4. </a:t>
            </a:r>
          </a:p>
          <a:p>
            <a:r>
              <a:rPr lang="en-US" dirty="0"/>
              <a:t>Q. What is the appropriate action to take if a member approaches a contest official and asks to see the points awarded to contestants?</a:t>
            </a:r>
          </a:p>
          <a:p>
            <a:r>
              <a:rPr lang="en-US" dirty="0"/>
              <a:t> </a:t>
            </a:r>
          </a:p>
          <a:p>
            <a:pPr marL="234830" indent="-234830">
              <a:buAutoNum type="alphaUcPeriod"/>
            </a:pPr>
            <a:r>
              <a:rPr lang="en-US" dirty="0"/>
              <a:t>All contest forms are confidential, including ballots. Judges are not to explain their decision to contestants, or tell contestants how they could improve. After the contest, the ballots are to be disposed of. They cannot be made available to contestants or other individuals. (This is true for timing reports as well.) The appropriate response would be to politely explain the policy of confidentiality regarding judges’ decisions and all information on official contest forms (counter’s tally sheet, timer’s record). </a:t>
            </a:r>
          </a:p>
          <a:p>
            <a:pPr marL="234830" indent="-234830">
              <a:buAutoNum type="alphaUcPeriod"/>
            </a:pPr>
            <a:endParaRPr lang="en-US" dirty="0"/>
          </a:p>
          <a:p>
            <a:r>
              <a:rPr lang="en-US" dirty="0"/>
              <a:t>5. </a:t>
            </a:r>
          </a:p>
          <a:p>
            <a:r>
              <a:rPr lang="en-US" dirty="0"/>
              <a:t>Q. What is the appropriate action for the following situation? Contest results are announced and the contest meeting is adjourned. After this an individual from the audience complains that judging was unfair. </a:t>
            </a:r>
          </a:p>
          <a:p>
            <a:endParaRPr lang="en-US" dirty="0"/>
          </a:p>
          <a:p>
            <a:pPr marL="234830" indent="-234830">
              <a:buAutoNum type="alphaUcPeriod"/>
            </a:pPr>
            <a:r>
              <a:rPr lang="en-US" dirty="0"/>
              <a:t>Protests are limited to contestants and judges and may regard eligibility and originality only. Audience members are simply observers and have no rights to protest. Valid protests, from judges or contestants, must be lodged prior to that announcement before the meeting at which the contest took place is adjourned. After that, all judging decisions are final.</a:t>
            </a:r>
          </a:p>
          <a:p>
            <a:pPr marL="234830" indent="-234830">
              <a:buAutoNum type="alphaUcPeriod"/>
            </a:pPr>
            <a:endParaRPr lang="en-US" dirty="0"/>
          </a:p>
        </p:txBody>
      </p:sp>
      <p:sp>
        <p:nvSpPr>
          <p:cNvPr id="4" name="Slide Number Placeholder 3"/>
          <p:cNvSpPr>
            <a:spLocks noGrp="1"/>
          </p:cNvSpPr>
          <p:nvPr>
            <p:ph type="sldNum" sz="quarter" idx="10"/>
          </p:nvPr>
        </p:nvSpPr>
        <p:spPr/>
        <p:txBody>
          <a:bodyPr/>
          <a:lstStyle/>
          <a:p>
            <a:fld id="{B5E625AA-9D2A-4EA7-9855-E4E5D3C9F5C4}" type="slidenum">
              <a:rPr lang="en-US" smtClean="0"/>
              <a:pPr/>
              <a:t>26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E625AA-9D2A-4EA7-9855-E4E5D3C9F5C4}" type="slidenum">
              <a:rPr lang="en-US" smtClean="0"/>
              <a:pPr/>
              <a:t>29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any of you can be a judge at any level in Toastmasters be sure you meet the minimum</a:t>
            </a:r>
            <a:r>
              <a:rPr lang="en-US" baseline="0" dirty="0" smtClean="0"/>
              <a:t> qualifications even at the club level.</a:t>
            </a:r>
          </a:p>
          <a:p>
            <a:r>
              <a:rPr lang="en-US" baseline="0" dirty="0" smtClean="0"/>
              <a:t>Here is a judge’s certificate of eligibility and code of ethics you will need to sign.</a:t>
            </a:r>
          </a:p>
          <a:p>
            <a:r>
              <a:rPr lang="en-US" baseline="0" dirty="0" smtClean="0"/>
              <a:t>Usually all judges beyond the club level are also documented as trained by their district LACE or District sanctioned training.</a:t>
            </a:r>
          </a:p>
          <a:p>
            <a:endParaRPr lang="en-US" baseline="0" dirty="0" smtClean="0"/>
          </a:p>
        </p:txBody>
      </p:sp>
      <p:sp>
        <p:nvSpPr>
          <p:cNvPr id="4" name="Slide Number Placeholder 3"/>
          <p:cNvSpPr>
            <a:spLocks noGrp="1"/>
          </p:cNvSpPr>
          <p:nvPr>
            <p:ph type="sldNum" sz="quarter" idx="10"/>
          </p:nvPr>
        </p:nvSpPr>
        <p:spPr/>
        <p:txBody>
          <a:bodyPr/>
          <a:lstStyle/>
          <a:p>
            <a:fld id="{B5E625AA-9D2A-4EA7-9855-E4E5D3C9F5C4}"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the  participants</a:t>
            </a:r>
            <a:r>
              <a:rPr lang="en-US" baseline="0" dirty="0" smtClean="0"/>
              <a:t> to raise their hands if they have ever left a speech contest feeling that the judges selected the wrong contestant as winner. Ask why they believe an incorrect selection was made. Record these on a flipchart or whiteboard. Discuss with the entire group some ways to avoid the situations the audience mentioned. Write these on a flipchart too.</a:t>
            </a:r>
            <a:endParaRPr lang="en-US" dirty="0"/>
          </a:p>
        </p:txBody>
      </p:sp>
      <p:sp>
        <p:nvSpPr>
          <p:cNvPr id="4" name="Slide Number Placeholder 3"/>
          <p:cNvSpPr>
            <a:spLocks noGrp="1"/>
          </p:cNvSpPr>
          <p:nvPr>
            <p:ph type="sldNum" sz="quarter" idx="10"/>
          </p:nvPr>
        </p:nvSpPr>
        <p:spPr/>
        <p:txBody>
          <a:bodyPr/>
          <a:lstStyle/>
          <a:p>
            <a:fld id="{B5E625AA-9D2A-4EA7-9855-E4E5D3C9F5C4}"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E625AA-9D2A-4EA7-9855-E4E5D3C9F5C4}"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E625AA-9D2A-4EA7-9855-E4E5D3C9F5C4}"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if any audience member has been a part of or a witness to an interaction between a contestant and a judge after a contest. Ask them to briefly describe the event and then discuss with the group how the judge reacted and also give some alternative, constructive reactions that could have been used.</a:t>
            </a:r>
            <a:endParaRPr lang="en-US" dirty="0"/>
          </a:p>
        </p:txBody>
      </p:sp>
      <p:sp>
        <p:nvSpPr>
          <p:cNvPr id="4" name="Slide Number Placeholder 3"/>
          <p:cNvSpPr>
            <a:spLocks noGrp="1"/>
          </p:cNvSpPr>
          <p:nvPr>
            <p:ph type="sldNum" sz="quarter" idx="10"/>
          </p:nvPr>
        </p:nvSpPr>
        <p:spPr/>
        <p:txBody>
          <a:bodyPr/>
          <a:lstStyle/>
          <a:p>
            <a:fld id="{B5E625AA-9D2A-4EA7-9855-E4E5D3C9F5C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participants to brainstorm qualities of a good judge by asking. “If you were organizing a speech contest and had to select judges, what qualities would you look for?” Write on a flipchart and refer to them later when appropriate. The flowing qualities should appear on your list. If not, add them, and then discuss all five.</a:t>
            </a:r>
            <a:endParaRPr lang="en-US" dirty="0"/>
          </a:p>
        </p:txBody>
      </p:sp>
      <p:sp>
        <p:nvSpPr>
          <p:cNvPr id="4" name="Slide Number Placeholder 3"/>
          <p:cNvSpPr>
            <a:spLocks noGrp="1"/>
          </p:cNvSpPr>
          <p:nvPr>
            <p:ph type="sldNum" sz="quarter" idx="10"/>
          </p:nvPr>
        </p:nvSpPr>
        <p:spPr/>
        <p:txBody>
          <a:bodyPr/>
          <a:lstStyle/>
          <a:p>
            <a:fld id="{B5E625AA-9D2A-4EA7-9855-E4E5D3C9F5C4}"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E625AA-9D2A-4EA7-9855-E4E5D3C9F5C4}"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E625AA-9D2A-4EA7-9855-E4E5D3C9F5C4}"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70AF85-9982-4772-AEB0-5A308FEB6B70}" type="datetimeFigureOut">
              <a:rPr lang="en-US" smtClean="0"/>
              <a:pPr/>
              <a:t>6/26/2015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CE951B-7E61-403D-A6E7-B55C590539F8}" type="slidenum">
              <a:rPr lang="en-US" smtClean="0"/>
              <a:pPr/>
              <a:t>‹#›</a:t>
            </a:fld>
            <a:endParaRPr lang="en-US" dirty="0"/>
          </a:p>
        </p:txBody>
      </p:sp>
    </p:spTree>
    <p:extLst>
      <p:ext uri="{BB962C8B-B14F-4D97-AF65-F5344CB8AC3E}">
        <p14:creationId xmlns:p14="http://schemas.microsoft.com/office/powerpoint/2010/main" val="1035192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70AF85-9982-4772-AEB0-5A308FEB6B70}" type="datetimeFigureOut">
              <a:rPr lang="en-US" smtClean="0"/>
              <a:pPr/>
              <a:t>6/26/2015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CE951B-7E61-403D-A6E7-B55C590539F8}" type="slidenum">
              <a:rPr lang="en-US" smtClean="0"/>
              <a:pPr/>
              <a:t>‹#›</a:t>
            </a:fld>
            <a:endParaRPr lang="en-US" dirty="0"/>
          </a:p>
        </p:txBody>
      </p:sp>
    </p:spTree>
    <p:extLst>
      <p:ext uri="{BB962C8B-B14F-4D97-AF65-F5344CB8AC3E}">
        <p14:creationId xmlns:p14="http://schemas.microsoft.com/office/powerpoint/2010/main" val="71418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70AF85-9982-4772-AEB0-5A308FEB6B70}" type="datetimeFigureOut">
              <a:rPr lang="en-US" smtClean="0"/>
              <a:pPr/>
              <a:t>6/26/2015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CE951B-7E61-403D-A6E7-B55C590539F8}" type="slidenum">
              <a:rPr lang="en-US" smtClean="0"/>
              <a:pPr/>
              <a:t>‹#›</a:t>
            </a:fld>
            <a:endParaRPr lang="en-US" dirty="0"/>
          </a:p>
        </p:txBody>
      </p:sp>
    </p:spTree>
    <p:extLst>
      <p:ext uri="{BB962C8B-B14F-4D97-AF65-F5344CB8AC3E}">
        <p14:creationId xmlns:p14="http://schemas.microsoft.com/office/powerpoint/2010/main" val="3723831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70AF85-9982-4772-AEB0-5A308FEB6B70}" type="datetimeFigureOut">
              <a:rPr lang="en-US" smtClean="0"/>
              <a:pPr/>
              <a:t>6/26/2015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CE951B-7E61-403D-A6E7-B55C590539F8}" type="slidenum">
              <a:rPr lang="en-US" smtClean="0"/>
              <a:pPr/>
              <a:t>‹#›</a:t>
            </a:fld>
            <a:endParaRPr lang="en-US" dirty="0"/>
          </a:p>
        </p:txBody>
      </p:sp>
    </p:spTree>
    <p:extLst>
      <p:ext uri="{BB962C8B-B14F-4D97-AF65-F5344CB8AC3E}">
        <p14:creationId xmlns:p14="http://schemas.microsoft.com/office/powerpoint/2010/main" val="3790172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70AF85-9982-4772-AEB0-5A308FEB6B70}" type="datetimeFigureOut">
              <a:rPr lang="en-US" smtClean="0"/>
              <a:pPr/>
              <a:t>6/26/2015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CE951B-7E61-403D-A6E7-B55C590539F8}" type="slidenum">
              <a:rPr lang="en-US" smtClean="0"/>
              <a:pPr/>
              <a:t>‹#›</a:t>
            </a:fld>
            <a:endParaRPr lang="en-US" dirty="0"/>
          </a:p>
        </p:txBody>
      </p:sp>
    </p:spTree>
    <p:extLst>
      <p:ext uri="{BB962C8B-B14F-4D97-AF65-F5344CB8AC3E}">
        <p14:creationId xmlns:p14="http://schemas.microsoft.com/office/powerpoint/2010/main" val="690594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70AF85-9982-4772-AEB0-5A308FEB6B70}" type="datetimeFigureOut">
              <a:rPr lang="en-US" smtClean="0"/>
              <a:pPr/>
              <a:t>6/26/2015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CE951B-7E61-403D-A6E7-B55C590539F8}" type="slidenum">
              <a:rPr lang="en-US" smtClean="0"/>
              <a:pPr/>
              <a:t>‹#›</a:t>
            </a:fld>
            <a:endParaRPr lang="en-US" dirty="0"/>
          </a:p>
        </p:txBody>
      </p:sp>
    </p:spTree>
    <p:extLst>
      <p:ext uri="{BB962C8B-B14F-4D97-AF65-F5344CB8AC3E}">
        <p14:creationId xmlns:p14="http://schemas.microsoft.com/office/powerpoint/2010/main" val="1267911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70AF85-9982-4772-AEB0-5A308FEB6B70}" type="datetimeFigureOut">
              <a:rPr lang="en-US" smtClean="0"/>
              <a:pPr/>
              <a:t>6/26/2015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5CE951B-7E61-403D-A6E7-B55C590539F8}" type="slidenum">
              <a:rPr lang="en-US" smtClean="0"/>
              <a:pPr/>
              <a:t>‹#›</a:t>
            </a:fld>
            <a:endParaRPr lang="en-US" dirty="0"/>
          </a:p>
        </p:txBody>
      </p:sp>
    </p:spTree>
    <p:extLst>
      <p:ext uri="{BB962C8B-B14F-4D97-AF65-F5344CB8AC3E}">
        <p14:creationId xmlns:p14="http://schemas.microsoft.com/office/powerpoint/2010/main" val="415009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70AF85-9982-4772-AEB0-5A308FEB6B70}" type="datetimeFigureOut">
              <a:rPr lang="en-US" smtClean="0"/>
              <a:pPr/>
              <a:t>6/26/2015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5CE951B-7E61-403D-A6E7-B55C590539F8}" type="slidenum">
              <a:rPr lang="en-US" smtClean="0"/>
              <a:pPr/>
              <a:t>‹#›</a:t>
            </a:fld>
            <a:endParaRPr lang="en-US" dirty="0"/>
          </a:p>
        </p:txBody>
      </p:sp>
    </p:spTree>
    <p:extLst>
      <p:ext uri="{BB962C8B-B14F-4D97-AF65-F5344CB8AC3E}">
        <p14:creationId xmlns:p14="http://schemas.microsoft.com/office/powerpoint/2010/main" val="157169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70AF85-9982-4772-AEB0-5A308FEB6B70}" type="datetimeFigureOut">
              <a:rPr lang="en-US" smtClean="0"/>
              <a:pPr/>
              <a:t>6/26/2015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5CE951B-7E61-403D-A6E7-B55C590539F8}" type="slidenum">
              <a:rPr lang="en-US" smtClean="0"/>
              <a:pPr/>
              <a:t>‹#›</a:t>
            </a:fld>
            <a:endParaRPr lang="en-US" dirty="0"/>
          </a:p>
        </p:txBody>
      </p:sp>
    </p:spTree>
    <p:extLst>
      <p:ext uri="{BB962C8B-B14F-4D97-AF65-F5344CB8AC3E}">
        <p14:creationId xmlns:p14="http://schemas.microsoft.com/office/powerpoint/2010/main" val="1021393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70AF85-9982-4772-AEB0-5A308FEB6B70}" type="datetimeFigureOut">
              <a:rPr lang="en-US" smtClean="0"/>
              <a:pPr/>
              <a:t>6/26/2015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CE951B-7E61-403D-A6E7-B55C590539F8}" type="slidenum">
              <a:rPr lang="en-US" smtClean="0"/>
              <a:pPr/>
              <a:t>‹#›</a:t>
            </a:fld>
            <a:endParaRPr lang="en-US" dirty="0"/>
          </a:p>
        </p:txBody>
      </p:sp>
    </p:spTree>
    <p:extLst>
      <p:ext uri="{BB962C8B-B14F-4D97-AF65-F5344CB8AC3E}">
        <p14:creationId xmlns:p14="http://schemas.microsoft.com/office/powerpoint/2010/main" val="1935093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70AF85-9982-4772-AEB0-5A308FEB6B70}" type="datetimeFigureOut">
              <a:rPr lang="en-US" smtClean="0"/>
              <a:pPr/>
              <a:t>6/26/2015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CE951B-7E61-403D-A6E7-B55C590539F8}" type="slidenum">
              <a:rPr lang="en-US" smtClean="0"/>
              <a:pPr/>
              <a:t>‹#›</a:t>
            </a:fld>
            <a:endParaRPr lang="en-US" dirty="0"/>
          </a:p>
        </p:txBody>
      </p:sp>
    </p:spTree>
    <p:extLst>
      <p:ext uri="{BB962C8B-B14F-4D97-AF65-F5344CB8AC3E}">
        <p14:creationId xmlns:p14="http://schemas.microsoft.com/office/powerpoint/2010/main" val="2027749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70AF85-9982-4772-AEB0-5A308FEB6B70}" type="datetimeFigureOut">
              <a:rPr lang="en-US" smtClean="0"/>
              <a:pPr/>
              <a:t>6/26/2015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CE951B-7E61-403D-A6E7-B55C590539F8}" type="slidenum">
              <a:rPr lang="en-US" smtClean="0"/>
              <a:pPr/>
              <a:t>‹#›</a:t>
            </a:fld>
            <a:endParaRPr lang="en-US" dirty="0"/>
          </a:p>
        </p:txBody>
      </p:sp>
    </p:spTree>
    <p:extLst>
      <p:ext uri="{BB962C8B-B14F-4D97-AF65-F5344CB8AC3E}">
        <p14:creationId xmlns:p14="http://schemas.microsoft.com/office/powerpoint/2010/main" val="325083893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6" Type="http://schemas.openxmlformats.org/officeDocument/2006/relationships/image" Target="../media/image3.wmf"/><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audio" Target="../media/audio1.wav"/><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Here Comes The Judge.wav">
            <a:hlinkClick r:id="" action="ppaction://media"/>
          </p:cNvPr>
          <p:cNvPicPr>
            <a:picLocks noRot="1" noChangeAspect="1"/>
          </p:cNvPicPr>
          <p:nvPr>
            <a:wavAudioFile r:embed="rId1" name="Here Comes The Judge.wav"/>
          </p:nvPr>
        </p:nvPicPr>
        <p:blipFill>
          <a:blip r:embed="rId4" cstate="print"/>
          <a:stretch>
            <a:fillRect/>
          </a:stretch>
        </p:blipFill>
        <p:spPr>
          <a:xfrm>
            <a:off x="8077200" y="5562600"/>
            <a:ext cx="304800" cy="304800"/>
          </a:xfrm>
          <a:prstGeom prst="rect">
            <a:avLst/>
          </a:prstGeom>
        </p:spPr>
      </p:pic>
      <p:sp>
        <p:nvSpPr>
          <p:cNvPr id="5" name="TextBox 4"/>
          <p:cNvSpPr txBox="1"/>
          <p:nvPr/>
        </p:nvSpPr>
        <p:spPr>
          <a:xfrm>
            <a:off x="914400" y="762000"/>
            <a:ext cx="7315200" cy="4832092"/>
          </a:xfrm>
          <a:prstGeom prst="rect">
            <a:avLst/>
          </a:prstGeom>
          <a:noFill/>
        </p:spPr>
        <p:txBody>
          <a:bodyPr wrap="square" rtlCol="0">
            <a:spAutoFit/>
          </a:bodyPr>
          <a:lstStyle/>
          <a:p>
            <a:pPr algn="ctr"/>
            <a:r>
              <a:rPr lang="en-US" sz="2400" b="1" dirty="0" smtClean="0">
                <a:solidFill>
                  <a:srgbClr val="FFFF00"/>
                </a:solidFill>
                <a:effectLst>
                  <a:outerShdw blurRad="38100" dist="38100" dir="2700000" algn="tl">
                    <a:srgbClr val="000000">
                      <a:alpha val="43137"/>
                    </a:srgbClr>
                  </a:outerShdw>
                </a:effectLst>
              </a:rPr>
              <a:t/>
            </a:r>
            <a:br>
              <a:rPr lang="en-US" sz="2400" b="1" dirty="0" smtClean="0">
                <a:solidFill>
                  <a:srgbClr val="FFFF00"/>
                </a:solidFill>
                <a:effectLst>
                  <a:outerShdw blurRad="38100" dist="38100" dir="2700000" algn="tl">
                    <a:srgbClr val="000000">
                      <a:alpha val="43137"/>
                    </a:srgbClr>
                  </a:outerShdw>
                </a:effectLst>
              </a:rPr>
            </a:br>
            <a:endParaRPr lang="en-US" sz="2400" b="1" dirty="0" smtClean="0">
              <a:solidFill>
                <a:srgbClr val="FFFF00"/>
              </a:solidFill>
              <a:effectLst>
                <a:outerShdw blurRad="38100" dist="38100" dir="2700000" algn="tl">
                  <a:srgbClr val="000000">
                    <a:alpha val="43137"/>
                  </a:srgbClr>
                </a:outerShdw>
              </a:effectLst>
            </a:endParaRPr>
          </a:p>
          <a:p>
            <a:pPr algn="ctr"/>
            <a:endParaRPr lang="en-US" sz="2400" b="1" dirty="0" smtClean="0">
              <a:solidFill>
                <a:srgbClr val="FFFF00"/>
              </a:solidFill>
              <a:effectLst>
                <a:outerShdw blurRad="38100" dist="38100" dir="2700000" algn="tl">
                  <a:srgbClr val="000000">
                    <a:alpha val="43137"/>
                  </a:srgbClr>
                </a:outerShdw>
              </a:effectLst>
            </a:endParaRPr>
          </a:p>
          <a:p>
            <a:pPr algn="ctr"/>
            <a:endParaRPr lang="en-US" sz="5400" b="1" dirty="0" smtClean="0">
              <a:solidFill>
                <a:srgbClr val="FFFF00"/>
              </a:solidFill>
              <a:effectLst>
                <a:outerShdw blurRad="38100" dist="38100" dir="2700000" algn="tl">
                  <a:srgbClr val="000000">
                    <a:alpha val="43137"/>
                  </a:srgbClr>
                </a:outerShdw>
              </a:effectLst>
            </a:endParaRPr>
          </a:p>
          <a:p>
            <a:pPr algn="ctr"/>
            <a:endParaRPr lang="en-US" sz="5400" b="1" dirty="0" smtClean="0">
              <a:solidFill>
                <a:srgbClr val="FFFF00"/>
              </a:solidFill>
              <a:effectLst>
                <a:outerShdw blurRad="38100" dist="38100" dir="2700000" algn="tl">
                  <a:srgbClr val="000000">
                    <a:alpha val="43137"/>
                  </a:srgbClr>
                </a:outerShdw>
              </a:effectLst>
            </a:endParaRPr>
          </a:p>
          <a:p>
            <a:pPr algn="ctr"/>
            <a:r>
              <a:rPr lang="en-US" sz="5400" b="1" dirty="0" smtClean="0">
                <a:effectLst>
                  <a:outerShdw blurRad="38100" dist="38100" dir="2700000" algn="tl">
                    <a:srgbClr val="000000">
                      <a:alpha val="43137"/>
                    </a:srgbClr>
                  </a:outerShdw>
                </a:effectLst>
              </a:rPr>
              <a:t>Judge’s Training</a:t>
            </a:r>
          </a:p>
          <a:p>
            <a:pPr algn="ctr">
              <a:spcBef>
                <a:spcPts val="600"/>
              </a:spcBef>
            </a:pPr>
            <a:r>
              <a:rPr lang="en-US" b="1" dirty="0" smtClean="0">
                <a:effectLst>
                  <a:outerShdw blurRad="38100" dist="38100" dir="2700000" algn="tl">
                    <a:srgbClr val="000000">
                      <a:alpha val="43137"/>
                    </a:srgbClr>
                  </a:outerShdw>
                </a:effectLst>
              </a:rPr>
              <a:t>Facilitated by: Michael Alexander, DTM</a:t>
            </a:r>
          </a:p>
          <a:p>
            <a:pPr algn="ctr">
              <a:spcBef>
                <a:spcPts val="600"/>
              </a:spcBef>
            </a:pPr>
            <a:r>
              <a:rPr lang="en-US" b="1" dirty="0" smtClean="0">
                <a:effectLst>
                  <a:outerShdw blurRad="38100" dist="38100" dir="2700000" algn="tl">
                    <a:srgbClr val="000000">
                      <a:alpha val="43137"/>
                    </a:srgbClr>
                  </a:outerShdw>
                </a:effectLst>
              </a:rPr>
              <a:t>&lt;urban@leprechaun.com&gt;</a:t>
            </a:r>
            <a:endParaRPr lang="en-US" dirty="0" smtClean="0"/>
          </a:p>
          <a:p>
            <a:pPr marL="731520" lvl="1" indent="293688" algn="ctr">
              <a:spcBef>
                <a:spcPts val="1200"/>
              </a:spcBef>
            </a:pPr>
            <a:endParaRPr lang="en-US" dirty="0">
              <a:solidFill>
                <a:schemeClr val="bg1"/>
              </a:solidFill>
            </a:endParaRPr>
          </a:p>
        </p:txBody>
      </p:sp>
      <p:pic>
        <p:nvPicPr>
          <p:cNvPr id="6" name="Picture 5" descr="ColorLogoPNG (9).png"/>
          <p:cNvPicPr>
            <a:picLocks noChangeAspect="1"/>
          </p:cNvPicPr>
          <p:nvPr/>
        </p:nvPicPr>
        <p:blipFill>
          <a:blip r:embed="rId5" cstate="print"/>
          <a:stretch>
            <a:fillRect/>
          </a:stretch>
        </p:blipFill>
        <p:spPr>
          <a:xfrm>
            <a:off x="7744370" y="5340161"/>
            <a:ext cx="960359" cy="796837"/>
          </a:xfrm>
          <a:prstGeom prst="rect">
            <a:avLst/>
          </a:prstGeom>
        </p:spPr>
      </p:pic>
      <p:sp>
        <p:nvSpPr>
          <p:cNvPr id="7" name="TextBox 6"/>
          <p:cNvSpPr txBox="1"/>
          <p:nvPr/>
        </p:nvSpPr>
        <p:spPr>
          <a:xfrm>
            <a:off x="7315201" y="6172200"/>
            <a:ext cx="1828800" cy="646331"/>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rPr>
              <a:t>WHERE LEADERS</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ARE MADE</a:t>
            </a:r>
            <a:endParaRPr lang="en-US" b="1" dirty="0">
              <a:effectLst>
                <a:outerShdw blurRad="38100" dist="38100" dir="2700000" algn="tl">
                  <a:srgbClr val="000000">
                    <a:alpha val="43137"/>
                  </a:srgbClr>
                </a:outerShdw>
              </a:effectLst>
            </a:endParaRPr>
          </a:p>
        </p:txBody>
      </p:sp>
      <p:pic>
        <p:nvPicPr>
          <p:cNvPr id="1026" name="Picture 2" descr="C:\Users\Newbie\AppData\Local\Microsoft\Windows\Temporary Internet Files\Content.IE5\XMT1ABQ2\MC900078825[1].wmf"/>
          <p:cNvPicPr>
            <a:picLocks noChangeAspect="1" noChangeArrowheads="1"/>
          </p:cNvPicPr>
          <p:nvPr/>
        </p:nvPicPr>
        <p:blipFill>
          <a:blip r:embed="rId6" cstate="print"/>
          <a:srcRect/>
          <a:stretch>
            <a:fillRect/>
          </a:stretch>
        </p:blipFill>
        <p:spPr bwMode="auto">
          <a:xfrm>
            <a:off x="2887980" y="1029663"/>
            <a:ext cx="3429000" cy="1956171"/>
          </a:xfrm>
          <a:prstGeom prst="rect">
            <a:avLst/>
          </a:prstGeom>
          <a:solidFill>
            <a:schemeClr val="bg1"/>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81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8743" y="552856"/>
            <a:ext cx="7409329" cy="4093428"/>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SOME MISCONCEPTIONS </a:t>
            </a:r>
          </a:p>
          <a:p>
            <a:pPr>
              <a:spcBef>
                <a:spcPts val="1200"/>
              </a:spcBef>
            </a:pPr>
            <a:r>
              <a:rPr lang="en-US" dirty="0" smtClean="0"/>
              <a:t>As stories and reminiscences about contests circulate, some of them transform into common-knowledge rules. These aren't part of any official rules but people accept them as such. Unfortunately, these common-knowledge rules can be purveyors of misinformation. For example, many Toastmasters believe that International Speech Contest entries must be serious or motivational or inspirational. But the contest rules state only that contestants create their own substantially original speech. There is no reference to content or style so humorous speech is definitely acceptable in a contest.</a:t>
            </a:r>
          </a:p>
          <a:p>
            <a:pPr>
              <a:spcBef>
                <a:spcPts val="1200"/>
              </a:spcBef>
            </a:pPr>
            <a:r>
              <a:rPr lang="en-US" dirty="0" smtClean="0"/>
              <a:t>Similarly, the use of props or visuals is not restricted in any way beyond the bounds of safety and good taste. Confirm that any common-knowledge conceptions abide by official contest rules and procedures.</a:t>
            </a:r>
          </a:p>
        </p:txBody>
      </p:sp>
      <p:pic>
        <p:nvPicPr>
          <p:cNvPr id="8" name="Picture 7" descr="ColorLogoPNG (9).png"/>
          <p:cNvPicPr>
            <a:picLocks noChangeAspect="1"/>
          </p:cNvPicPr>
          <p:nvPr/>
        </p:nvPicPr>
        <p:blipFill>
          <a:blip r:embed="rId3" cstate="print"/>
          <a:stretch>
            <a:fillRect/>
          </a:stretch>
        </p:blipFill>
        <p:spPr>
          <a:xfrm>
            <a:off x="7744370" y="5340161"/>
            <a:ext cx="960359" cy="796837"/>
          </a:xfrm>
          <a:prstGeom prst="rect">
            <a:avLst/>
          </a:prstGeom>
        </p:spPr>
      </p:pic>
      <p:sp>
        <p:nvSpPr>
          <p:cNvPr id="9" name="TextBox 8"/>
          <p:cNvSpPr txBox="1"/>
          <p:nvPr/>
        </p:nvSpPr>
        <p:spPr>
          <a:xfrm>
            <a:off x="7315201" y="6172200"/>
            <a:ext cx="1828800" cy="646331"/>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rPr>
              <a:t>WHERE LEADERS</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ARE MADE</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905699" y="0"/>
            <a:ext cx="5304117" cy="6858000"/>
          </a:xfrm>
          <a:prstGeom prst="rect">
            <a:avLst/>
          </a:prstGeom>
          <a:noFill/>
          <a:ln w="9525">
            <a:noFill/>
            <a:miter lim="800000"/>
            <a:headEnd/>
            <a:tailEnd/>
          </a:ln>
        </p:spPr>
      </p:pic>
      <p:pic>
        <p:nvPicPr>
          <p:cNvPr id="6" name="Picture 5" descr="ColorLogoPNG (9).png"/>
          <p:cNvPicPr>
            <a:picLocks noChangeAspect="1"/>
          </p:cNvPicPr>
          <p:nvPr/>
        </p:nvPicPr>
        <p:blipFill>
          <a:blip r:embed="rId3" cstate="print"/>
          <a:stretch>
            <a:fillRect/>
          </a:stretch>
        </p:blipFill>
        <p:spPr>
          <a:xfrm>
            <a:off x="7744370" y="5340161"/>
            <a:ext cx="960359" cy="796837"/>
          </a:xfrm>
          <a:prstGeom prst="rect">
            <a:avLst/>
          </a:prstGeom>
        </p:spPr>
      </p:pic>
      <p:sp>
        <p:nvSpPr>
          <p:cNvPr id="7" name="TextBox 6"/>
          <p:cNvSpPr txBox="1"/>
          <p:nvPr/>
        </p:nvSpPr>
        <p:spPr>
          <a:xfrm>
            <a:off x="7315201" y="6172200"/>
            <a:ext cx="1828800" cy="646331"/>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rPr>
              <a:t>WHERE LEADERS</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ARE MADE</a:t>
            </a:r>
            <a:endParaRPr lang="en-US" b="1" dirty="0">
              <a:effectLst>
                <a:outerShdw blurRad="38100" dist="38100" dir="2700000" algn="tl">
                  <a:srgbClr val="000000">
                    <a:alpha val="43137"/>
                  </a:srgbClr>
                </a:outerShdw>
              </a:effectLst>
            </a:endParaRPr>
          </a:p>
        </p:txBody>
      </p:sp>
      <p:sp>
        <p:nvSpPr>
          <p:cNvPr id="5" name="Rectangle 4"/>
          <p:cNvSpPr/>
          <p:nvPr/>
        </p:nvSpPr>
        <p:spPr>
          <a:xfrm>
            <a:off x="3314704" y="2028822"/>
            <a:ext cx="190496" cy="1109667"/>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314704" y="3157533"/>
            <a:ext cx="190496" cy="1109667"/>
          </a:xfrm>
          <a:prstGeom prst="rect">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309941" y="4267201"/>
            <a:ext cx="190496" cy="762000"/>
          </a:xfrm>
          <a:prstGeom prst="rect">
            <a:avLst/>
          </a:pr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447800" y="5105400"/>
            <a:ext cx="762000" cy="400110"/>
          </a:xfrm>
          <a:prstGeom prst="rect">
            <a:avLst/>
          </a:prstGeom>
          <a:noFill/>
        </p:spPr>
        <p:txBody>
          <a:bodyPr wrap="square" rtlCol="0">
            <a:spAutoFit/>
          </a:bodyPr>
          <a:lstStyle/>
          <a:p>
            <a:r>
              <a:rPr lang="en-US" sz="2000" b="1" dirty="0" smtClean="0">
                <a:solidFill>
                  <a:schemeClr val="bg1"/>
                </a:solidFill>
                <a:effectLst>
                  <a:outerShdw blurRad="38100" dist="38100" dir="2700000" algn="tl">
                    <a:srgbClr val="000000">
                      <a:alpha val="43137"/>
                    </a:srgbClr>
                  </a:outerShdw>
                </a:effectLst>
                <a:sym typeface="Wingdings 2"/>
              </a:rPr>
              <a:t></a:t>
            </a:r>
            <a:endParaRPr lang="en-US" sz="20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0271" y="533400"/>
            <a:ext cx="6723529" cy="5786199"/>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THE JUDGE'S GUIDE AND BALLOT:</a:t>
            </a:r>
          </a:p>
          <a:p>
            <a:pPr>
              <a:spcBef>
                <a:spcPts val="1200"/>
              </a:spcBef>
            </a:pPr>
            <a:r>
              <a:rPr lang="en-US" dirty="0" smtClean="0"/>
              <a:t>There are two sections to the form. The top portion is a guide judges can use to help them select a winner and will not be turned in to the counters with the ballot. The bottom portion is the official ballot.</a:t>
            </a:r>
          </a:p>
          <a:p>
            <a:pPr>
              <a:spcBef>
                <a:spcPts val="1200"/>
              </a:spcBef>
              <a:tabLst>
                <a:tab pos="0" algn="l"/>
              </a:tabLst>
            </a:pPr>
            <a:r>
              <a:rPr lang="en-US" dirty="0" smtClean="0"/>
              <a:t>A ballot must be complete before it is given to the counters for tallying. A ballot is complete when:</a:t>
            </a:r>
          </a:p>
          <a:p>
            <a:pPr marL="344488" indent="-344488">
              <a:spcBef>
                <a:spcPts val="1200"/>
              </a:spcBef>
              <a:buFont typeface="Wingdings 3"/>
              <a:buChar char=""/>
              <a:tabLst>
                <a:tab pos="344488" algn="l"/>
              </a:tabLst>
            </a:pPr>
            <a:r>
              <a:rPr lang="en-US" dirty="0" smtClean="0"/>
              <a:t>Three different contestants are listed for </a:t>
            </a:r>
            <a:br>
              <a:rPr lang="en-US" dirty="0" smtClean="0"/>
            </a:br>
            <a:r>
              <a:rPr lang="en-US" dirty="0" smtClean="0"/>
              <a:t>first, second, and third place.</a:t>
            </a:r>
          </a:p>
          <a:p>
            <a:pPr marL="344488" indent="-344488">
              <a:spcBef>
                <a:spcPts val="1200"/>
              </a:spcBef>
              <a:buFont typeface="Wingdings 3"/>
              <a:buChar char=""/>
              <a:tabLst>
                <a:tab pos="344488" algn="l"/>
              </a:tabLst>
            </a:pPr>
            <a:r>
              <a:rPr lang="en-US" dirty="0" smtClean="0"/>
              <a:t>The judge has signed the ballot</a:t>
            </a:r>
          </a:p>
          <a:p>
            <a:pPr marL="344488" indent="-344488">
              <a:spcBef>
                <a:spcPts val="1200"/>
              </a:spcBef>
              <a:buFont typeface="Wingdings 3"/>
              <a:buChar char=""/>
              <a:tabLst>
                <a:tab pos="344488" algn="l"/>
              </a:tabLst>
            </a:pPr>
            <a:r>
              <a:rPr lang="en-US" dirty="0" smtClean="0"/>
              <a:t>If any portion of the ballot is not complete or is unreadable, the chief judge will discard the ballot.</a:t>
            </a:r>
          </a:p>
          <a:p>
            <a:pPr indent="-344488">
              <a:spcBef>
                <a:spcPts val="1200"/>
              </a:spcBef>
              <a:tabLst>
                <a:tab pos="344488" algn="l"/>
              </a:tabLst>
            </a:pPr>
            <a:r>
              <a:rPr lang="en-US" sz="2400" b="1" dirty="0" smtClean="0">
                <a:effectLst>
                  <a:outerShdw blurRad="38100" dist="38100" dir="2700000" algn="tl">
                    <a:srgbClr val="000000">
                      <a:alpha val="43137"/>
                    </a:srgbClr>
                  </a:outerShdw>
                </a:effectLst>
              </a:rPr>
              <a:t>SELECTING A WINNER</a:t>
            </a:r>
          </a:p>
          <a:p>
            <a:pPr>
              <a:spcBef>
                <a:spcPts val="1200"/>
              </a:spcBef>
            </a:pPr>
            <a:r>
              <a:rPr lang="en-US" dirty="0" smtClean="0"/>
              <a:t>The purpose of the guide is simply to help judges make their decisions and select winners. The guide is not given to counters and judges may use the guide as they wish. There is no single method for using the guide.</a:t>
            </a:r>
            <a:endParaRPr lang="en-US" dirty="0"/>
          </a:p>
        </p:txBody>
      </p:sp>
      <p:pic>
        <p:nvPicPr>
          <p:cNvPr id="8" name="Picture 7" descr="ColorLogoPNG (9).png"/>
          <p:cNvPicPr>
            <a:picLocks noChangeAspect="1"/>
          </p:cNvPicPr>
          <p:nvPr/>
        </p:nvPicPr>
        <p:blipFill>
          <a:blip r:embed="rId3" cstate="print"/>
          <a:stretch>
            <a:fillRect/>
          </a:stretch>
        </p:blipFill>
        <p:spPr>
          <a:xfrm>
            <a:off x="7744370" y="5340161"/>
            <a:ext cx="960359" cy="796837"/>
          </a:xfrm>
          <a:prstGeom prst="rect">
            <a:avLst/>
          </a:prstGeom>
        </p:spPr>
      </p:pic>
      <p:sp>
        <p:nvSpPr>
          <p:cNvPr id="9" name="TextBox 8"/>
          <p:cNvSpPr txBox="1"/>
          <p:nvPr/>
        </p:nvSpPr>
        <p:spPr>
          <a:xfrm>
            <a:off x="7315201" y="6172200"/>
            <a:ext cx="1828800" cy="646331"/>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rPr>
              <a:t>WHERE LEADERS</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ARE MADE</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0271" y="533400"/>
            <a:ext cx="6723529" cy="2185214"/>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THE JUDGING CATEGORIES:</a:t>
            </a:r>
          </a:p>
          <a:p>
            <a:pPr marL="344488" indent="-344488">
              <a:spcBef>
                <a:spcPts val="1200"/>
              </a:spcBef>
              <a:tabLst>
                <a:tab pos="344488" algn="l"/>
              </a:tabLst>
            </a:pPr>
            <a:r>
              <a:rPr lang="en-US" dirty="0" smtClean="0"/>
              <a:t>There are three judging categories:</a:t>
            </a:r>
          </a:p>
          <a:p>
            <a:pPr marL="344488" indent="-344488">
              <a:spcBef>
                <a:spcPts val="1200"/>
              </a:spcBef>
              <a:buFont typeface="Wingdings 3"/>
              <a:buChar char=""/>
              <a:tabLst>
                <a:tab pos="344488" algn="l"/>
              </a:tabLst>
            </a:pPr>
            <a:r>
              <a:rPr lang="en-US" dirty="0" smtClean="0"/>
              <a:t>Content</a:t>
            </a:r>
          </a:p>
          <a:p>
            <a:pPr marL="344488" indent="-344488">
              <a:spcBef>
                <a:spcPts val="1200"/>
              </a:spcBef>
              <a:buFont typeface="Wingdings 3"/>
              <a:buChar char=""/>
              <a:tabLst>
                <a:tab pos="344488" algn="l"/>
              </a:tabLst>
            </a:pPr>
            <a:r>
              <a:rPr lang="en-US" dirty="0" smtClean="0"/>
              <a:t>Delivery</a:t>
            </a:r>
          </a:p>
          <a:p>
            <a:pPr marL="344488" indent="-344488">
              <a:spcBef>
                <a:spcPts val="1200"/>
              </a:spcBef>
              <a:buFont typeface="Wingdings 3"/>
              <a:buChar char=""/>
              <a:tabLst>
                <a:tab pos="344488" algn="l"/>
              </a:tabLst>
            </a:pPr>
            <a:r>
              <a:rPr lang="en-US" dirty="0" smtClean="0"/>
              <a:t>Language</a:t>
            </a:r>
            <a:endParaRPr lang="en-US" dirty="0"/>
          </a:p>
        </p:txBody>
      </p:sp>
      <p:pic>
        <p:nvPicPr>
          <p:cNvPr id="8" name="Picture 7" descr="ColorLogoPNG (9).png"/>
          <p:cNvPicPr>
            <a:picLocks noChangeAspect="1"/>
          </p:cNvPicPr>
          <p:nvPr/>
        </p:nvPicPr>
        <p:blipFill>
          <a:blip r:embed="rId3" cstate="print"/>
          <a:stretch>
            <a:fillRect/>
          </a:stretch>
        </p:blipFill>
        <p:spPr>
          <a:xfrm>
            <a:off x="7744370" y="5340161"/>
            <a:ext cx="960359" cy="796837"/>
          </a:xfrm>
          <a:prstGeom prst="rect">
            <a:avLst/>
          </a:prstGeom>
        </p:spPr>
      </p:pic>
      <p:sp>
        <p:nvSpPr>
          <p:cNvPr id="9" name="TextBox 8"/>
          <p:cNvSpPr txBox="1"/>
          <p:nvPr/>
        </p:nvSpPr>
        <p:spPr>
          <a:xfrm>
            <a:off x="7315201" y="6172200"/>
            <a:ext cx="1828800" cy="646331"/>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rPr>
              <a:t>WHERE LEADERS</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ARE MADE</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0271" y="533400"/>
            <a:ext cx="8018929" cy="5663089"/>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CATEGORIES:</a:t>
            </a:r>
          </a:p>
          <a:p>
            <a:pPr>
              <a:spcBef>
                <a:spcPts val="1200"/>
              </a:spcBef>
            </a:pPr>
            <a:r>
              <a:rPr lang="en-US" b="1" dirty="0" smtClean="0"/>
              <a:t>Content: </a:t>
            </a:r>
            <a:r>
              <a:rPr lang="en-US" dirty="0" smtClean="0"/>
              <a:t>Speech development, effectiveness, and value.</a:t>
            </a:r>
          </a:p>
          <a:p>
            <a:pPr marL="344488" indent="-344488">
              <a:spcBef>
                <a:spcPts val="1200"/>
              </a:spcBef>
              <a:tabLst>
                <a:tab pos="344488" algn="l"/>
              </a:tabLst>
            </a:pPr>
            <a:r>
              <a:rPr lang="en-US" dirty="0" smtClean="0"/>
              <a:t>Areas to consider:</a:t>
            </a:r>
          </a:p>
          <a:p>
            <a:pPr marL="344488" indent="-344488">
              <a:spcBef>
                <a:spcPts val="1200"/>
              </a:spcBef>
              <a:buFont typeface="Wingdings 3"/>
              <a:buChar char=""/>
              <a:tabLst>
                <a:tab pos="344488" algn="l"/>
              </a:tabLst>
            </a:pPr>
            <a:r>
              <a:rPr lang="en-US" b="1" dirty="0" smtClean="0"/>
              <a:t>Speech Development </a:t>
            </a:r>
            <a:r>
              <a:rPr lang="en-US" sz="1400" b="1" dirty="0" smtClean="0"/>
              <a:t>(International 20 pts Table Topics 30 pts)</a:t>
            </a:r>
          </a:p>
          <a:p>
            <a:pPr marL="801688" lvl="1" indent="-344488">
              <a:spcBef>
                <a:spcPts val="300"/>
              </a:spcBef>
              <a:buFont typeface="Wingdings 3"/>
              <a:buChar char=""/>
              <a:tabLst>
                <a:tab pos="344488" algn="l"/>
              </a:tabLst>
            </a:pPr>
            <a:r>
              <a:rPr lang="en-US" sz="1400" dirty="0" smtClean="0"/>
              <a:t>Did the speech have a clearly defined opening, body, and conclusion?</a:t>
            </a:r>
          </a:p>
          <a:p>
            <a:pPr marL="801688" lvl="1" indent="-344488">
              <a:spcBef>
                <a:spcPts val="300"/>
              </a:spcBef>
              <a:buFont typeface="Wingdings 3"/>
              <a:buChar char=""/>
              <a:tabLst>
                <a:tab pos="344488" algn="l"/>
              </a:tabLst>
            </a:pPr>
            <a:r>
              <a:rPr lang="en-US" sz="1400" dirty="0" smtClean="0"/>
              <a:t>Were the speaker's ideas presented in an easy to follow, logical sequence?</a:t>
            </a:r>
          </a:p>
          <a:p>
            <a:pPr marL="801688" lvl="1" indent="-344488">
              <a:spcBef>
                <a:spcPts val="300"/>
              </a:spcBef>
              <a:buFont typeface="Wingdings 3"/>
              <a:buChar char=""/>
              <a:tabLst>
                <a:tab pos="344488" algn="l"/>
              </a:tabLst>
            </a:pPr>
            <a:r>
              <a:rPr lang="en-US" sz="1400" dirty="0" smtClean="0"/>
              <a:t>Did the speaker use effective transitions while moving from one concept to the next?</a:t>
            </a:r>
          </a:p>
          <a:p>
            <a:pPr marL="801688" lvl="1" indent="-344488">
              <a:spcBef>
                <a:spcPts val="300"/>
              </a:spcBef>
              <a:buFont typeface="Wingdings 3"/>
              <a:buChar char=""/>
              <a:tabLst>
                <a:tab pos="344488" algn="l"/>
              </a:tabLst>
            </a:pPr>
            <a:r>
              <a:rPr lang="en-US" sz="1400" dirty="0" smtClean="0"/>
              <a:t>Was the speech purpose clear?</a:t>
            </a:r>
          </a:p>
          <a:p>
            <a:pPr marL="344488" indent="-344488">
              <a:spcBef>
                <a:spcPts val="1200"/>
              </a:spcBef>
              <a:buFont typeface="Wingdings 3"/>
              <a:buChar char=""/>
              <a:tabLst>
                <a:tab pos="344488" algn="l"/>
              </a:tabLst>
            </a:pPr>
            <a:r>
              <a:rPr lang="en-US" b="1" dirty="0" smtClean="0"/>
              <a:t>Speech Effectiveness </a:t>
            </a:r>
            <a:r>
              <a:rPr lang="en-US" sz="1400" b="1" dirty="0" smtClean="0"/>
              <a:t>(International 15 pts Table Topics 25 pts)</a:t>
            </a:r>
          </a:p>
          <a:p>
            <a:pPr marL="801688" lvl="1" indent="-344488">
              <a:spcBef>
                <a:spcPts val="300"/>
              </a:spcBef>
              <a:buFont typeface="Wingdings 3"/>
              <a:buChar char=""/>
              <a:tabLst>
                <a:tab pos="344488" algn="l"/>
              </a:tabLst>
            </a:pPr>
            <a:r>
              <a:rPr lang="en-US" sz="1400" dirty="0" smtClean="0"/>
              <a:t>Audience reactions?</a:t>
            </a:r>
          </a:p>
          <a:p>
            <a:pPr marL="801688" lvl="1" indent="-344488">
              <a:spcBef>
                <a:spcPts val="300"/>
              </a:spcBef>
              <a:buFont typeface="Wingdings 3"/>
              <a:buChar char=""/>
              <a:tabLst>
                <a:tab pos="344488" algn="l"/>
              </a:tabLst>
            </a:pPr>
            <a:r>
              <a:rPr lang="en-US" sz="1400" dirty="0" smtClean="0"/>
              <a:t>Subject relevant to audience?</a:t>
            </a:r>
          </a:p>
          <a:p>
            <a:pPr marL="801688" lvl="1" indent="-344488">
              <a:spcBef>
                <a:spcPts val="300"/>
              </a:spcBef>
              <a:buFont typeface="Wingdings 3"/>
              <a:buChar char=""/>
              <a:tabLst>
                <a:tab pos="344488" algn="l"/>
              </a:tabLst>
            </a:pPr>
            <a:r>
              <a:rPr lang="en-US" sz="1400" dirty="0" smtClean="0"/>
              <a:t>Subject presented clearly?</a:t>
            </a:r>
          </a:p>
          <a:p>
            <a:pPr marL="801688" lvl="1" indent="-344488">
              <a:spcBef>
                <a:spcPts val="300"/>
              </a:spcBef>
              <a:buFont typeface="Wingdings 3"/>
              <a:buChar char=""/>
              <a:tabLst>
                <a:tab pos="344488" algn="l"/>
              </a:tabLst>
            </a:pPr>
            <a:r>
              <a:rPr lang="en-US" sz="1400" dirty="0" smtClean="0"/>
              <a:t>Speech purpose? (entertain, inform, persuade, inspire)</a:t>
            </a:r>
          </a:p>
          <a:p>
            <a:pPr marL="801688" lvl="1" indent="-344488">
              <a:spcBef>
                <a:spcPts val="300"/>
              </a:spcBef>
              <a:buFont typeface="Wingdings 3"/>
              <a:buChar char=""/>
              <a:tabLst>
                <a:tab pos="344488" algn="l"/>
              </a:tabLst>
            </a:pPr>
            <a:r>
              <a:rPr lang="en-US" sz="1400" dirty="0" smtClean="0"/>
              <a:t>Did the speaker achieve his or her purpose?</a:t>
            </a:r>
          </a:p>
          <a:p>
            <a:pPr marL="344488" indent="-344488">
              <a:spcBef>
                <a:spcPts val="1200"/>
              </a:spcBef>
              <a:buFont typeface="Wingdings 3"/>
              <a:buChar char=""/>
              <a:tabLst>
                <a:tab pos="344488" algn="l"/>
              </a:tabLst>
            </a:pPr>
            <a:r>
              <a:rPr lang="en-US" b="1" dirty="0" smtClean="0"/>
              <a:t>Speech Value </a:t>
            </a:r>
            <a:r>
              <a:rPr lang="en-US" sz="1400" b="1" dirty="0" smtClean="0"/>
              <a:t>(International 15 pts)</a:t>
            </a:r>
          </a:p>
          <a:p>
            <a:pPr marL="801688" lvl="1" indent="-344488">
              <a:spcBef>
                <a:spcPts val="300"/>
              </a:spcBef>
              <a:buFont typeface="Wingdings 3"/>
              <a:buChar char=""/>
              <a:tabLst>
                <a:tab pos="344488" algn="l"/>
              </a:tabLst>
            </a:pPr>
            <a:r>
              <a:rPr lang="en-US" sz="1400" dirty="0" smtClean="0"/>
              <a:t>Did the speaker have a substantive, logical, clearly defined message?</a:t>
            </a:r>
          </a:p>
          <a:p>
            <a:pPr marL="801688" lvl="1" indent="-344488">
              <a:spcBef>
                <a:spcPts val="300"/>
              </a:spcBef>
              <a:buFont typeface="Wingdings 3"/>
              <a:buChar char=""/>
              <a:tabLst>
                <a:tab pos="344488" algn="l"/>
              </a:tabLst>
            </a:pPr>
            <a:r>
              <a:rPr lang="en-US" sz="1400" dirty="0" smtClean="0"/>
              <a:t>Were the speaker's thoughts original?</a:t>
            </a:r>
          </a:p>
          <a:p>
            <a:pPr marL="801688" lvl="1" indent="-344488">
              <a:spcBef>
                <a:spcPts val="300"/>
              </a:spcBef>
              <a:buFont typeface="Wingdings 3"/>
              <a:buChar char=""/>
              <a:tabLst>
                <a:tab pos="344488" algn="l"/>
              </a:tabLst>
            </a:pPr>
            <a:r>
              <a:rPr lang="en-US" sz="1400" dirty="0" smtClean="0"/>
              <a:t>Was the speech in good taste?</a:t>
            </a:r>
            <a:endParaRPr lang="en-US" dirty="0"/>
          </a:p>
        </p:txBody>
      </p:sp>
      <p:pic>
        <p:nvPicPr>
          <p:cNvPr id="8" name="Picture 7" descr="ColorLogoPNG (9).png"/>
          <p:cNvPicPr>
            <a:picLocks noChangeAspect="1"/>
          </p:cNvPicPr>
          <p:nvPr/>
        </p:nvPicPr>
        <p:blipFill>
          <a:blip r:embed="rId3" cstate="print"/>
          <a:stretch>
            <a:fillRect/>
          </a:stretch>
        </p:blipFill>
        <p:spPr>
          <a:xfrm>
            <a:off x="7744370" y="5340161"/>
            <a:ext cx="960359" cy="796837"/>
          </a:xfrm>
          <a:prstGeom prst="rect">
            <a:avLst/>
          </a:prstGeom>
        </p:spPr>
      </p:pic>
      <p:sp>
        <p:nvSpPr>
          <p:cNvPr id="9" name="TextBox 8"/>
          <p:cNvSpPr txBox="1"/>
          <p:nvPr/>
        </p:nvSpPr>
        <p:spPr>
          <a:xfrm>
            <a:off x="7315201" y="6172200"/>
            <a:ext cx="1828800" cy="646331"/>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rPr>
              <a:t>WHERE LEADERS</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ARE MADE</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xEl>
                                              <p:pRg st="14" end="14"/>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
                                            <p:txEl>
                                              <p:pRg st="15" end="15"/>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txEl>
                                              <p:pRg st="16" end="16"/>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0271" y="533400"/>
            <a:ext cx="7409329" cy="3377848"/>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CATEGORIES:</a:t>
            </a:r>
          </a:p>
          <a:p>
            <a:pPr>
              <a:spcBef>
                <a:spcPts val="1200"/>
              </a:spcBef>
            </a:pPr>
            <a:r>
              <a:rPr lang="en-US" b="1" dirty="0" smtClean="0"/>
              <a:t>Delivery: </a:t>
            </a:r>
            <a:r>
              <a:rPr lang="en-US" dirty="0" smtClean="0"/>
              <a:t>How as the content presented?</a:t>
            </a:r>
          </a:p>
          <a:p>
            <a:pPr marL="344488" indent="-344488">
              <a:spcBef>
                <a:spcPts val="1200"/>
              </a:spcBef>
              <a:tabLst>
                <a:tab pos="344488" algn="l"/>
              </a:tabLst>
            </a:pPr>
            <a:r>
              <a:rPr lang="en-US" dirty="0" smtClean="0"/>
              <a:t>Areas to consider:</a:t>
            </a:r>
          </a:p>
          <a:p>
            <a:pPr marL="344488" indent="-344488">
              <a:spcBef>
                <a:spcPts val="1200"/>
              </a:spcBef>
              <a:buFont typeface="Wingdings 3"/>
              <a:buChar char=""/>
              <a:tabLst>
                <a:tab pos="344488" algn="l"/>
              </a:tabLst>
            </a:pPr>
            <a:r>
              <a:rPr lang="en-US" b="1" dirty="0" smtClean="0"/>
              <a:t>Physical </a:t>
            </a:r>
            <a:r>
              <a:rPr lang="en-US" sz="1400" b="1" dirty="0" smtClean="0"/>
              <a:t>(International 10 pts – Table Topics 15 pts)</a:t>
            </a:r>
          </a:p>
          <a:p>
            <a:pPr marL="801688" lvl="1" indent="-344488">
              <a:spcBef>
                <a:spcPts val="300"/>
              </a:spcBef>
              <a:buFont typeface="Wingdings 3"/>
              <a:buChar char=""/>
              <a:tabLst>
                <a:tab pos="344488" algn="l"/>
              </a:tabLst>
            </a:pPr>
            <a:r>
              <a:rPr lang="en-US" sz="1400" dirty="0" smtClean="0"/>
              <a:t>appearance, body language (appropriate and purposeful?), use of speaking area</a:t>
            </a:r>
          </a:p>
          <a:p>
            <a:pPr marL="344488" indent="-344488">
              <a:spcBef>
                <a:spcPts val="1200"/>
              </a:spcBef>
              <a:buFont typeface="Wingdings 3"/>
              <a:buChar char=""/>
              <a:tabLst>
                <a:tab pos="344488" algn="l"/>
              </a:tabLst>
            </a:pPr>
            <a:r>
              <a:rPr lang="en-US" b="1" dirty="0" smtClean="0"/>
              <a:t>Voice </a:t>
            </a:r>
            <a:r>
              <a:rPr lang="en-US" sz="1400" b="1" dirty="0" smtClean="0"/>
              <a:t>(International 10 pts – Table Topics 15 pts)</a:t>
            </a:r>
          </a:p>
          <a:p>
            <a:pPr marL="801688" lvl="1" indent="-344488">
              <a:spcBef>
                <a:spcPts val="300"/>
              </a:spcBef>
              <a:buFont typeface="Wingdings 3"/>
              <a:buChar char=""/>
              <a:tabLst>
                <a:tab pos="344488" algn="l"/>
              </a:tabLst>
            </a:pPr>
            <a:r>
              <a:rPr lang="en-US" sz="1400" dirty="0" smtClean="0"/>
              <a:t>flexibility and volume, modulation to show emotion, adequate volume? Enunciation?</a:t>
            </a:r>
          </a:p>
          <a:p>
            <a:pPr marL="344488" indent="-344488">
              <a:spcBef>
                <a:spcPts val="1200"/>
              </a:spcBef>
              <a:buFont typeface="Wingdings 3"/>
              <a:buChar char=""/>
              <a:tabLst>
                <a:tab pos="344488" algn="l"/>
              </a:tabLst>
            </a:pPr>
            <a:r>
              <a:rPr lang="en-US" b="1" dirty="0" smtClean="0"/>
              <a:t>Manner </a:t>
            </a:r>
            <a:r>
              <a:rPr lang="en-US" sz="1400" b="1" dirty="0" smtClean="0"/>
              <a:t>(International 10 pts)</a:t>
            </a:r>
          </a:p>
          <a:p>
            <a:pPr marL="801688" lvl="1" indent="-344488">
              <a:spcBef>
                <a:spcPts val="300"/>
              </a:spcBef>
              <a:buFont typeface="Wingdings 3"/>
              <a:buChar char=""/>
              <a:tabLst>
                <a:tab pos="344488" algn="l"/>
              </a:tabLst>
            </a:pPr>
            <a:r>
              <a:rPr lang="en-US" sz="1400" dirty="0" smtClean="0"/>
              <a:t>confident, enthusiastic, show concern </a:t>
            </a:r>
            <a:r>
              <a:rPr lang="en-US" sz="1400" dirty="0" smtClean="0">
                <a:solidFill>
                  <a:schemeClr val="bg1"/>
                </a:solidFill>
              </a:rPr>
              <a:t>for the audience?</a:t>
            </a:r>
            <a:endParaRPr lang="en-US" dirty="0">
              <a:solidFill>
                <a:schemeClr val="bg1"/>
              </a:solidFill>
            </a:endParaRPr>
          </a:p>
        </p:txBody>
      </p:sp>
      <p:pic>
        <p:nvPicPr>
          <p:cNvPr id="8" name="Picture 7" descr="ColorLogoPNG (9).png"/>
          <p:cNvPicPr>
            <a:picLocks noChangeAspect="1"/>
          </p:cNvPicPr>
          <p:nvPr/>
        </p:nvPicPr>
        <p:blipFill>
          <a:blip r:embed="rId3" cstate="print"/>
          <a:stretch>
            <a:fillRect/>
          </a:stretch>
        </p:blipFill>
        <p:spPr>
          <a:xfrm>
            <a:off x="7744370" y="5340161"/>
            <a:ext cx="960359" cy="796837"/>
          </a:xfrm>
          <a:prstGeom prst="rect">
            <a:avLst/>
          </a:prstGeom>
        </p:spPr>
      </p:pic>
      <p:sp>
        <p:nvSpPr>
          <p:cNvPr id="9" name="TextBox 8"/>
          <p:cNvSpPr txBox="1"/>
          <p:nvPr/>
        </p:nvSpPr>
        <p:spPr>
          <a:xfrm>
            <a:off x="7315201" y="6172200"/>
            <a:ext cx="1828800" cy="646331"/>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rPr>
              <a:t>WHERE LEADERS</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ARE MADE</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0271" y="533400"/>
            <a:ext cx="7637929" cy="4816703"/>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CATEGORIES:</a:t>
            </a:r>
          </a:p>
          <a:p>
            <a:pPr>
              <a:spcBef>
                <a:spcPts val="1200"/>
              </a:spcBef>
            </a:pPr>
            <a:r>
              <a:rPr lang="en-US" b="1" dirty="0" smtClean="0"/>
              <a:t>Language: </a:t>
            </a:r>
            <a:r>
              <a:rPr lang="en-US" dirty="0" smtClean="0"/>
              <a:t>Reflects word choice and grammatical skill</a:t>
            </a:r>
          </a:p>
          <a:p>
            <a:pPr marL="344488" indent="-344488">
              <a:spcBef>
                <a:spcPts val="1200"/>
              </a:spcBef>
              <a:tabLst>
                <a:tab pos="344488" algn="l"/>
              </a:tabLst>
            </a:pPr>
            <a:r>
              <a:rPr lang="en-US" dirty="0" smtClean="0"/>
              <a:t>Areas to consider:</a:t>
            </a:r>
          </a:p>
          <a:p>
            <a:pPr marL="344488" indent="-344488">
              <a:spcBef>
                <a:spcPts val="1200"/>
              </a:spcBef>
              <a:buFont typeface="Wingdings 3"/>
              <a:buChar char=""/>
              <a:tabLst>
                <a:tab pos="344488" algn="l"/>
              </a:tabLst>
            </a:pPr>
            <a:r>
              <a:rPr lang="en-US" b="1" dirty="0" smtClean="0"/>
              <a:t>Appropriateness </a:t>
            </a:r>
            <a:r>
              <a:rPr lang="en-US" sz="1400" b="1" dirty="0" smtClean="0"/>
              <a:t>(International 10 pts – Table Topics 10 pts)</a:t>
            </a:r>
          </a:p>
          <a:p>
            <a:pPr marL="801688" lvl="1" indent="-344488">
              <a:spcBef>
                <a:spcPts val="300"/>
              </a:spcBef>
              <a:buFont typeface="Wingdings 3"/>
              <a:buChar char=""/>
              <a:tabLst>
                <a:tab pos="344488" algn="l"/>
              </a:tabLst>
            </a:pPr>
            <a:r>
              <a:rPr lang="en-US" sz="1400" dirty="0" smtClean="0"/>
              <a:t>Does the word choice fit the speech, audience, and occasion? Does the word choice promote understanding of the message as the speaker intended?</a:t>
            </a:r>
          </a:p>
          <a:p>
            <a:pPr marL="344488" indent="-344488">
              <a:spcBef>
                <a:spcPts val="1200"/>
              </a:spcBef>
              <a:buFont typeface="Wingdings 3"/>
              <a:buChar char=""/>
              <a:tabLst>
                <a:tab pos="344488" algn="l"/>
              </a:tabLst>
            </a:pPr>
            <a:r>
              <a:rPr lang="en-US" b="1" dirty="0" smtClean="0"/>
              <a:t>Correctness </a:t>
            </a:r>
            <a:r>
              <a:rPr lang="en-US" sz="1400" b="1" dirty="0" smtClean="0"/>
              <a:t>(International 10 pts – Table Topics 5 pts)</a:t>
            </a:r>
          </a:p>
          <a:p>
            <a:pPr marL="801688" lvl="1" indent="-344488">
              <a:spcBef>
                <a:spcPts val="300"/>
              </a:spcBef>
              <a:buFont typeface="Wingdings 3"/>
              <a:buChar char=""/>
              <a:tabLst>
                <a:tab pos="344488" algn="l"/>
              </a:tabLst>
            </a:pPr>
            <a:r>
              <a:rPr lang="en-US" sz="1400" dirty="0" smtClean="0"/>
              <a:t>grammar, pronunciation, word selection. Does language reflect study and preparation? Effective word choice?</a:t>
            </a:r>
          </a:p>
          <a:p>
            <a:pPr>
              <a:spcBef>
                <a:spcPts val="1200"/>
              </a:spcBef>
              <a:tabLst>
                <a:tab pos="0" algn="l"/>
              </a:tabLst>
            </a:pPr>
            <a:endParaRPr lang="en-US" b="1" dirty="0" smtClean="0"/>
          </a:p>
          <a:p>
            <a:pPr>
              <a:spcBef>
                <a:spcPts val="1200"/>
              </a:spcBef>
              <a:tabLst>
                <a:tab pos="0" algn="l"/>
              </a:tabLst>
            </a:pPr>
            <a:r>
              <a:rPr lang="en-US" b="1" dirty="0" smtClean="0"/>
              <a:t>Note: </a:t>
            </a:r>
            <a:r>
              <a:rPr lang="en-US" dirty="0" smtClean="0"/>
              <a:t>the guide does not include a space for speech time. </a:t>
            </a:r>
            <a:r>
              <a:rPr lang="en-US" b="1" i="1" dirty="0" smtClean="0"/>
              <a:t>Timing of speeches  is the sole responsibility of the timers</a:t>
            </a:r>
            <a:r>
              <a:rPr lang="en-US" dirty="0" smtClean="0"/>
              <a:t>. Judges are not permitted to time the speeches and will not consider the possibility of under time or overtime when judging a contestant's speech.</a:t>
            </a:r>
            <a:endParaRPr lang="en-US" dirty="0"/>
          </a:p>
        </p:txBody>
      </p:sp>
      <p:pic>
        <p:nvPicPr>
          <p:cNvPr id="8" name="Picture 7" descr="ColorLogoPNG (9).png"/>
          <p:cNvPicPr>
            <a:picLocks noChangeAspect="1"/>
          </p:cNvPicPr>
          <p:nvPr/>
        </p:nvPicPr>
        <p:blipFill>
          <a:blip r:embed="rId3" cstate="print"/>
          <a:stretch>
            <a:fillRect/>
          </a:stretch>
        </p:blipFill>
        <p:spPr>
          <a:xfrm>
            <a:off x="7744370" y="5340161"/>
            <a:ext cx="960359" cy="796837"/>
          </a:xfrm>
          <a:prstGeom prst="rect">
            <a:avLst/>
          </a:prstGeom>
        </p:spPr>
      </p:pic>
      <p:sp>
        <p:nvSpPr>
          <p:cNvPr id="9" name="TextBox 8"/>
          <p:cNvSpPr txBox="1"/>
          <p:nvPr/>
        </p:nvSpPr>
        <p:spPr>
          <a:xfrm>
            <a:off x="7315201" y="6172200"/>
            <a:ext cx="1828800" cy="646331"/>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rPr>
              <a:t>WHERE LEADERS</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ARE MADE</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905699" y="0"/>
            <a:ext cx="5304117" cy="6858000"/>
          </a:xfrm>
          <a:prstGeom prst="rect">
            <a:avLst/>
          </a:prstGeom>
          <a:noFill/>
          <a:ln w="9525">
            <a:noFill/>
            <a:miter lim="800000"/>
            <a:headEnd/>
            <a:tailEnd/>
          </a:ln>
        </p:spPr>
      </p:pic>
      <p:pic>
        <p:nvPicPr>
          <p:cNvPr id="6" name="Picture 5" descr="ColorLogoPNG (9).png"/>
          <p:cNvPicPr>
            <a:picLocks noChangeAspect="1"/>
          </p:cNvPicPr>
          <p:nvPr/>
        </p:nvPicPr>
        <p:blipFill>
          <a:blip r:embed="rId3" cstate="print"/>
          <a:stretch>
            <a:fillRect/>
          </a:stretch>
        </p:blipFill>
        <p:spPr>
          <a:xfrm>
            <a:off x="7744370" y="5340161"/>
            <a:ext cx="960359" cy="796837"/>
          </a:xfrm>
          <a:prstGeom prst="rect">
            <a:avLst/>
          </a:prstGeom>
        </p:spPr>
      </p:pic>
      <p:sp>
        <p:nvSpPr>
          <p:cNvPr id="7" name="TextBox 6"/>
          <p:cNvSpPr txBox="1"/>
          <p:nvPr/>
        </p:nvSpPr>
        <p:spPr>
          <a:xfrm>
            <a:off x="7315201" y="6172200"/>
            <a:ext cx="1828800" cy="646331"/>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rPr>
              <a:t>WHERE LEADERS</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ARE MADE</a:t>
            </a:r>
            <a:endParaRPr lang="en-US" b="1" dirty="0">
              <a:effectLst>
                <a:outerShdw blurRad="38100" dist="38100" dir="2700000" algn="tl">
                  <a:srgbClr val="000000">
                    <a:alpha val="43137"/>
                  </a:srgbClr>
                </a:outerShdw>
              </a:effectLst>
            </a:endParaRPr>
          </a:p>
        </p:txBody>
      </p:sp>
      <p:sp>
        <p:nvSpPr>
          <p:cNvPr id="5" name="Rectangle 4"/>
          <p:cNvSpPr/>
          <p:nvPr/>
        </p:nvSpPr>
        <p:spPr>
          <a:xfrm>
            <a:off x="3314704" y="2028822"/>
            <a:ext cx="190496" cy="1109667"/>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314704" y="3157533"/>
            <a:ext cx="190496" cy="1109667"/>
          </a:xfrm>
          <a:prstGeom prst="rect">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309941" y="4267201"/>
            <a:ext cx="190496" cy="762000"/>
          </a:xfrm>
          <a:prstGeom prst="rect">
            <a:avLst/>
          </a:pr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447800" y="5105400"/>
            <a:ext cx="762000" cy="400110"/>
          </a:xfrm>
          <a:prstGeom prst="rect">
            <a:avLst/>
          </a:prstGeom>
          <a:noFill/>
        </p:spPr>
        <p:txBody>
          <a:bodyPr wrap="square" rtlCol="0">
            <a:spAutoFit/>
          </a:bodyPr>
          <a:lstStyle/>
          <a:p>
            <a:r>
              <a:rPr lang="en-US" sz="2000" b="1" dirty="0" smtClean="0">
                <a:solidFill>
                  <a:schemeClr val="bg1"/>
                </a:solidFill>
                <a:effectLst>
                  <a:outerShdw blurRad="38100" dist="38100" dir="2700000" algn="tl">
                    <a:srgbClr val="000000">
                      <a:alpha val="43137"/>
                    </a:srgbClr>
                  </a:outerShdw>
                </a:effectLst>
                <a:sym typeface="Wingdings 2"/>
              </a:rPr>
              <a:t></a:t>
            </a:r>
            <a:endParaRPr lang="en-US" sz="20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lorLogoPNG (9).png"/>
          <p:cNvPicPr>
            <a:picLocks noChangeAspect="1"/>
          </p:cNvPicPr>
          <p:nvPr/>
        </p:nvPicPr>
        <p:blipFill>
          <a:blip r:embed="rId2" cstate="print"/>
          <a:stretch>
            <a:fillRect/>
          </a:stretch>
        </p:blipFill>
        <p:spPr>
          <a:xfrm>
            <a:off x="7744370" y="5340161"/>
            <a:ext cx="960359" cy="796837"/>
          </a:xfrm>
          <a:prstGeom prst="rect">
            <a:avLst/>
          </a:prstGeom>
        </p:spPr>
      </p:pic>
      <p:sp>
        <p:nvSpPr>
          <p:cNvPr id="7" name="TextBox 6"/>
          <p:cNvSpPr txBox="1"/>
          <p:nvPr/>
        </p:nvSpPr>
        <p:spPr>
          <a:xfrm>
            <a:off x="7315201" y="6172200"/>
            <a:ext cx="1828800" cy="646331"/>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rPr>
              <a:t>WHERE LEADERS</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ARE MADE</a:t>
            </a:r>
            <a:endParaRPr lang="en-US" b="1" dirty="0">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3" cstate="print"/>
          <a:srcRect/>
          <a:stretch>
            <a:fillRect/>
          </a:stretch>
        </p:blipFill>
        <p:spPr bwMode="auto">
          <a:xfrm>
            <a:off x="1905000" y="1"/>
            <a:ext cx="5294286" cy="6858000"/>
          </a:xfrm>
          <a:prstGeom prst="rect">
            <a:avLst/>
          </a:prstGeom>
          <a:noFill/>
          <a:ln w="9525">
            <a:noFill/>
            <a:miter lim="800000"/>
            <a:headEnd/>
            <a:tailEnd/>
          </a:ln>
        </p:spPr>
      </p:pic>
      <p:sp>
        <p:nvSpPr>
          <p:cNvPr id="5" name="Rectangle 4"/>
          <p:cNvSpPr/>
          <p:nvPr/>
        </p:nvSpPr>
        <p:spPr>
          <a:xfrm>
            <a:off x="3309941" y="2014533"/>
            <a:ext cx="190496" cy="1109667"/>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309941" y="3143244"/>
            <a:ext cx="190496" cy="1109667"/>
          </a:xfrm>
          <a:prstGeom prst="rect">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305178" y="4252912"/>
            <a:ext cx="190496" cy="762000"/>
          </a:xfrm>
          <a:prstGeom prst="rect">
            <a:avLst/>
          </a:pr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447800" y="5076216"/>
            <a:ext cx="762000" cy="400110"/>
          </a:xfrm>
          <a:prstGeom prst="rect">
            <a:avLst/>
          </a:prstGeom>
          <a:noFill/>
        </p:spPr>
        <p:txBody>
          <a:bodyPr wrap="square" rtlCol="0">
            <a:spAutoFit/>
          </a:bodyPr>
          <a:lstStyle/>
          <a:p>
            <a:r>
              <a:rPr lang="en-US" sz="2000" b="1" dirty="0" smtClean="0">
                <a:solidFill>
                  <a:schemeClr val="bg1"/>
                </a:solidFill>
                <a:effectLst>
                  <a:outerShdw blurRad="38100" dist="38100" dir="2700000" algn="tl">
                    <a:srgbClr val="000000">
                      <a:alpha val="43137"/>
                    </a:srgbClr>
                  </a:outerShdw>
                </a:effectLst>
                <a:sym typeface="Wingdings 2"/>
              </a:rPr>
              <a:t></a:t>
            </a:r>
            <a:endParaRPr lang="en-US" sz="20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lorLogoPNG (9).png"/>
          <p:cNvPicPr>
            <a:picLocks noChangeAspect="1"/>
          </p:cNvPicPr>
          <p:nvPr/>
        </p:nvPicPr>
        <p:blipFill>
          <a:blip r:embed="rId2" cstate="print"/>
          <a:stretch>
            <a:fillRect/>
          </a:stretch>
        </p:blipFill>
        <p:spPr>
          <a:xfrm>
            <a:off x="7744370" y="5340161"/>
            <a:ext cx="960359" cy="796837"/>
          </a:xfrm>
          <a:prstGeom prst="rect">
            <a:avLst/>
          </a:prstGeom>
        </p:spPr>
      </p:pic>
      <p:sp>
        <p:nvSpPr>
          <p:cNvPr id="7" name="TextBox 6"/>
          <p:cNvSpPr txBox="1"/>
          <p:nvPr/>
        </p:nvSpPr>
        <p:spPr>
          <a:xfrm>
            <a:off x="7315201" y="6172200"/>
            <a:ext cx="1828800" cy="646331"/>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rPr>
              <a:t>WHERE LEADERS</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ARE MADE</a:t>
            </a:r>
            <a:endParaRPr lang="en-US" b="1" dirty="0">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3" cstate="print"/>
          <a:srcRect/>
          <a:stretch>
            <a:fillRect/>
          </a:stretch>
        </p:blipFill>
        <p:spPr bwMode="auto">
          <a:xfrm>
            <a:off x="1914728" y="0"/>
            <a:ext cx="529088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lorLogoPNG (9).png"/>
          <p:cNvPicPr>
            <a:picLocks noChangeAspect="1"/>
          </p:cNvPicPr>
          <p:nvPr/>
        </p:nvPicPr>
        <p:blipFill>
          <a:blip r:embed="rId3" cstate="print"/>
          <a:stretch>
            <a:fillRect/>
          </a:stretch>
        </p:blipFill>
        <p:spPr>
          <a:xfrm>
            <a:off x="7744370" y="5340161"/>
            <a:ext cx="960359" cy="796837"/>
          </a:xfrm>
          <a:prstGeom prst="rect">
            <a:avLst/>
          </a:prstGeom>
        </p:spPr>
      </p:pic>
      <p:sp>
        <p:nvSpPr>
          <p:cNvPr id="5" name="TextBox 4"/>
          <p:cNvSpPr txBox="1"/>
          <p:nvPr/>
        </p:nvSpPr>
        <p:spPr>
          <a:xfrm>
            <a:off x="7315201" y="6172200"/>
            <a:ext cx="1828800" cy="646331"/>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rPr>
              <a:t>WHERE LEADERS</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ARE MADE</a:t>
            </a:r>
            <a:endParaRPr lang="en-US" b="1" dirty="0">
              <a:effectLst>
                <a:outerShdw blurRad="38100" dist="38100" dir="2700000" algn="tl">
                  <a:srgbClr val="000000">
                    <a:alpha val="43137"/>
                  </a:srgbClr>
                </a:outerShdw>
              </a:effectLst>
            </a:endParaRPr>
          </a:p>
        </p:txBody>
      </p:sp>
      <p:pic>
        <p:nvPicPr>
          <p:cNvPr id="8194" name="Picture 2"/>
          <p:cNvPicPr>
            <a:picLocks noChangeAspect="1" noChangeArrowheads="1"/>
          </p:cNvPicPr>
          <p:nvPr/>
        </p:nvPicPr>
        <p:blipFill>
          <a:blip r:embed="rId4" cstate="print"/>
          <a:srcRect/>
          <a:stretch>
            <a:fillRect/>
          </a:stretch>
        </p:blipFill>
        <p:spPr bwMode="auto">
          <a:xfrm>
            <a:off x="1905000" y="0"/>
            <a:ext cx="5334000" cy="69094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t="76667"/>
          <a:stretch>
            <a:fillRect/>
          </a:stretch>
        </p:blipFill>
        <p:spPr bwMode="auto">
          <a:xfrm>
            <a:off x="1915427" y="1752600"/>
            <a:ext cx="5304117" cy="1600200"/>
          </a:xfrm>
          <a:prstGeom prst="rect">
            <a:avLst/>
          </a:prstGeom>
          <a:noFill/>
          <a:ln w="9525">
            <a:noFill/>
            <a:miter lim="800000"/>
            <a:headEnd/>
            <a:tailEnd/>
          </a:ln>
        </p:spPr>
      </p:pic>
      <p:pic>
        <p:nvPicPr>
          <p:cNvPr id="6" name="Picture 5" descr="ColorLogoPNG (9).png"/>
          <p:cNvPicPr>
            <a:picLocks noChangeAspect="1"/>
          </p:cNvPicPr>
          <p:nvPr/>
        </p:nvPicPr>
        <p:blipFill>
          <a:blip r:embed="rId3" cstate="print"/>
          <a:stretch>
            <a:fillRect/>
          </a:stretch>
        </p:blipFill>
        <p:spPr>
          <a:xfrm>
            <a:off x="7744370" y="5340161"/>
            <a:ext cx="960359" cy="796837"/>
          </a:xfrm>
          <a:prstGeom prst="rect">
            <a:avLst/>
          </a:prstGeom>
        </p:spPr>
      </p:pic>
      <p:sp>
        <p:nvSpPr>
          <p:cNvPr id="7" name="TextBox 6"/>
          <p:cNvSpPr txBox="1"/>
          <p:nvPr/>
        </p:nvSpPr>
        <p:spPr>
          <a:xfrm>
            <a:off x="7315201" y="6172200"/>
            <a:ext cx="1828800" cy="646331"/>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rPr>
              <a:t>WHERE LEADERS</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ARE MADE</a:t>
            </a:r>
            <a:endParaRPr lang="en-US" b="1" dirty="0">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4" cstate="print"/>
          <a:srcRect t="75840"/>
          <a:stretch>
            <a:fillRect/>
          </a:stretch>
        </p:blipFill>
        <p:spPr bwMode="auto">
          <a:xfrm>
            <a:off x="1905000" y="3581400"/>
            <a:ext cx="5294286" cy="1656945"/>
          </a:xfrm>
          <a:prstGeom prst="rect">
            <a:avLst/>
          </a:prstGeom>
          <a:noFill/>
          <a:ln w="9525">
            <a:noFill/>
            <a:miter lim="800000"/>
            <a:headEnd/>
            <a:tailEnd/>
          </a:ln>
        </p:spPr>
      </p:pic>
      <p:sp>
        <p:nvSpPr>
          <p:cNvPr id="8" name="TextBox 7"/>
          <p:cNvSpPr txBox="1"/>
          <p:nvPr/>
        </p:nvSpPr>
        <p:spPr>
          <a:xfrm>
            <a:off x="2144027" y="2837232"/>
            <a:ext cx="3048000" cy="261610"/>
          </a:xfrm>
          <a:prstGeom prst="rect">
            <a:avLst/>
          </a:prstGeom>
          <a:noFill/>
        </p:spPr>
        <p:txBody>
          <a:bodyPr wrap="square" rtlCol="0">
            <a:spAutoFit/>
          </a:bodyPr>
          <a:lstStyle/>
          <a:p>
            <a:pPr algn="ctr"/>
            <a:r>
              <a:rPr lang="en-US" sz="1100" b="1" dirty="0" smtClean="0">
                <a:solidFill>
                  <a:srgbClr val="C00000"/>
                </a:solidFill>
                <a:effectLst>
                  <a:outerShdw blurRad="38100" dist="38100" dir="2700000" algn="tl">
                    <a:srgbClr val="000000">
                      <a:alpha val="43137"/>
                    </a:srgbClr>
                  </a:outerShdw>
                </a:effectLst>
              </a:rPr>
              <a:t>MUST BE SIGNED</a:t>
            </a:r>
            <a:endParaRPr lang="en-US" sz="1100" b="1" dirty="0">
              <a:solidFill>
                <a:srgbClr val="C00000"/>
              </a:solidFill>
              <a:effectLst>
                <a:outerShdw blurRad="38100" dist="38100" dir="2700000" algn="tl">
                  <a:srgbClr val="000000">
                    <a:alpha val="43137"/>
                  </a:srgbClr>
                </a:outerShdw>
              </a:effectLst>
            </a:endParaRPr>
          </a:p>
        </p:txBody>
      </p:sp>
      <p:sp>
        <p:nvSpPr>
          <p:cNvPr id="9" name="TextBox 8"/>
          <p:cNvSpPr txBox="1"/>
          <p:nvPr/>
        </p:nvSpPr>
        <p:spPr>
          <a:xfrm>
            <a:off x="4657928" y="2833406"/>
            <a:ext cx="3048000" cy="261610"/>
          </a:xfrm>
          <a:prstGeom prst="rect">
            <a:avLst/>
          </a:prstGeom>
          <a:noFill/>
        </p:spPr>
        <p:txBody>
          <a:bodyPr wrap="square" rtlCol="0">
            <a:spAutoFit/>
          </a:bodyPr>
          <a:lstStyle/>
          <a:p>
            <a:pPr algn="ctr"/>
            <a:r>
              <a:rPr lang="en-US" sz="1100" b="1" dirty="0" smtClean="0">
                <a:solidFill>
                  <a:srgbClr val="C00000"/>
                </a:solidFill>
                <a:effectLst>
                  <a:outerShdw blurRad="38100" dist="38100" dir="2700000" algn="tl">
                    <a:srgbClr val="000000">
                      <a:alpha val="43137"/>
                    </a:srgbClr>
                  </a:outerShdw>
                </a:effectLst>
              </a:rPr>
              <a:t>PRINT YOUR NAME</a:t>
            </a:r>
            <a:endParaRPr lang="en-US" sz="1100" b="1" dirty="0">
              <a:solidFill>
                <a:srgbClr val="C00000"/>
              </a:solidFill>
              <a:effectLst>
                <a:outerShdw blurRad="38100" dist="38100" dir="2700000" algn="tl">
                  <a:srgbClr val="000000">
                    <a:alpha val="43137"/>
                  </a:srgbClr>
                </a:outerShdw>
              </a:effectLst>
            </a:endParaRPr>
          </a:p>
        </p:txBody>
      </p:sp>
      <p:sp>
        <p:nvSpPr>
          <p:cNvPr id="10" name="TextBox 9"/>
          <p:cNvSpPr txBox="1"/>
          <p:nvPr/>
        </p:nvSpPr>
        <p:spPr>
          <a:xfrm>
            <a:off x="2144027" y="2362200"/>
            <a:ext cx="3048000" cy="261610"/>
          </a:xfrm>
          <a:prstGeom prst="rect">
            <a:avLst/>
          </a:prstGeom>
          <a:noFill/>
        </p:spPr>
        <p:txBody>
          <a:bodyPr wrap="square" rtlCol="0">
            <a:spAutoFit/>
          </a:bodyPr>
          <a:lstStyle/>
          <a:p>
            <a:pPr algn="ctr"/>
            <a:r>
              <a:rPr lang="en-US" sz="1100" b="1" dirty="0" smtClean="0">
                <a:solidFill>
                  <a:srgbClr val="C00000"/>
                </a:solidFill>
                <a:effectLst>
                  <a:outerShdw blurRad="38100" dist="38100" dir="2700000" algn="tl">
                    <a:srgbClr val="000000">
                      <a:alpha val="43137"/>
                    </a:srgbClr>
                  </a:outerShdw>
                </a:effectLst>
              </a:rPr>
              <a:t>FILL IN ALL 3 (1</a:t>
            </a:r>
            <a:r>
              <a:rPr lang="en-US" sz="1100" b="1" baseline="30000" dirty="0" smtClean="0">
                <a:solidFill>
                  <a:srgbClr val="C00000"/>
                </a:solidFill>
                <a:effectLst>
                  <a:outerShdw blurRad="38100" dist="38100" dir="2700000" algn="tl">
                    <a:srgbClr val="000000">
                      <a:alpha val="43137"/>
                    </a:srgbClr>
                  </a:outerShdw>
                </a:effectLst>
              </a:rPr>
              <a:t>ST</a:t>
            </a:r>
            <a:r>
              <a:rPr lang="en-US" sz="1100" b="1" dirty="0" smtClean="0">
                <a:solidFill>
                  <a:srgbClr val="C00000"/>
                </a:solidFill>
                <a:effectLst>
                  <a:outerShdw blurRad="38100" dist="38100" dir="2700000" algn="tl">
                    <a:srgbClr val="000000">
                      <a:alpha val="43137"/>
                    </a:srgbClr>
                  </a:outerShdw>
                </a:effectLst>
              </a:rPr>
              <a:t>, 2</a:t>
            </a:r>
            <a:r>
              <a:rPr lang="en-US" sz="1100" b="1" baseline="30000" dirty="0" smtClean="0">
                <a:solidFill>
                  <a:srgbClr val="C00000"/>
                </a:solidFill>
                <a:effectLst>
                  <a:outerShdw blurRad="38100" dist="38100" dir="2700000" algn="tl">
                    <a:srgbClr val="000000">
                      <a:alpha val="43137"/>
                    </a:srgbClr>
                  </a:outerShdw>
                </a:effectLst>
              </a:rPr>
              <a:t>ND</a:t>
            </a:r>
            <a:r>
              <a:rPr lang="en-US" sz="1100" b="1" dirty="0" smtClean="0">
                <a:solidFill>
                  <a:srgbClr val="C00000"/>
                </a:solidFill>
                <a:effectLst>
                  <a:outerShdw blurRad="38100" dist="38100" dir="2700000" algn="tl">
                    <a:srgbClr val="000000">
                      <a:alpha val="43137"/>
                    </a:srgbClr>
                  </a:outerShdw>
                </a:effectLst>
              </a:rPr>
              <a:t> and 3</a:t>
            </a:r>
            <a:r>
              <a:rPr lang="en-US" sz="1100" b="1" baseline="30000" dirty="0" smtClean="0">
                <a:solidFill>
                  <a:srgbClr val="C00000"/>
                </a:solidFill>
                <a:effectLst>
                  <a:outerShdw blurRad="38100" dist="38100" dir="2700000" algn="tl">
                    <a:srgbClr val="000000">
                      <a:alpha val="43137"/>
                    </a:srgbClr>
                  </a:outerShdw>
                </a:effectLst>
              </a:rPr>
              <a:t>RD</a:t>
            </a:r>
            <a:r>
              <a:rPr lang="en-US" sz="1100" b="1" dirty="0" smtClean="0">
                <a:solidFill>
                  <a:srgbClr val="C00000"/>
                </a:solidFill>
                <a:effectLst>
                  <a:outerShdw blurRad="38100" dist="38100" dir="2700000" algn="tl">
                    <a:srgbClr val="000000">
                      <a:alpha val="43137"/>
                    </a:srgbClr>
                  </a:outerShdw>
                </a:effectLst>
              </a:rPr>
              <a:t>)</a:t>
            </a:r>
            <a:endParaRPr lang="en-US" sz="1100" b="1" dirty="0">
              <a:solidFill>
                <a:srgbClr val="C00000"/>
              </a:solidFill>
              <a:effectLst>
                <a:outerShdw blurRad="38100" dist="38100" dir="2700000" algn="tl">
                  <a:srgbClr val="000000">
                    <a:alpha val="43137"/>
                  </a:srgbClr>
                </a:outerShdw>
              </a:effectLst>
            </a:endParaRPr>
          </a:p>
        </p:txBody>
      </p:sp>
      <p:sp>
        <p:nvSpPr>
          <p:cNvPr id="11" name="TextBox 10"/>
          <p:cNvSpPr txBox="1"/>
          <p:nvPr/>
        </p:nvSpPr>
        <p:spPr>
          <a:xfrm>
            <a:off x="2133600" y="4673558"/>
            <a:ext cx="3048000" cy="261610"/>
          </a:xfrm>
          <a:prstGeom prst="rect">
            <a:avLst/>
          </a:prstGeom>
          <a:noFill/>
        </p:spPr>
        <p:txBody>
          <a:bodyPr wrap="square" rtlCol="0">
            <a:spAutoFit/>
          </a:bodyPr>
          <a:lstStyle/>
          <a:p>
            <a:pPr algn="ctr"/>
            <a:r>
              <a:rPr lang="en-US" sz="1100" b="1" dirty="0" smtClean="0">
                <a:solidFill>
                  <a:srgbClr val="C00000"/>
                </a:solidFill>
                <a:effectLst>
                  <a:outerShdw blurRad="38100" dist="38100" dir="2700000" algn="tl">
                    <a:srgbClr val="000000">
                      <a:alpha val="43137"/>
                    </a:srgbClr>
                  </a:outerShdw>
                </a:effectLst>
              </a:rPr>
              <a:t>MUST BE SIGNED</a:t>
            </a:r>
            <a:endParaRPr lang="en-US" sz="1100" b="1" dirty="0">
              <a:solidFill>
                <a:srgbClr val="C00000"/>
              </a:solidFill>
              <a:effectLst>
                <a:outerShdw blurRad="38100" dist="38100" dir="2700000" algn="tl">
                  <a:srgbClr val="000000">
                    <a:alpha val="43137"/>
                  </a:srgbClr>
                </a:outerShdw>
              </a:effectLst>
            </a:endParaRPr>
          </a:p>
        </p:txBody>
      </p:sp>
      <p:sp>
        <p:nvSpPr>
          <p:cNvPr id="12" name="TextBox 11"/>
          <p:cNvSpPr txBox="1"/>
          <p:nvPr/>
        </p:nvSpPr>
        <p:spPr>
          <a:xfrm>
            <a:off x="4648200" y="4673558"/>
            <a:ext cx="3048000" cy="261610"/>
          </a:xfrm>
          <a:prstGeom prst="rect">
            <a:avLst/>
          </a:prstGeom>
          <a:noFill/>
        </p:spPr>
        <p:txBody>
          <a:bodyPr wrap="square" rtlCol="0">
            <a:spAutoFit/>
          </a:bodyPr>
          <a:lstStyle/>
          <a:p>
            <a:pPr algn="ctr"/>
            <a:r>
              <a:rPr lang="en-US" sz="1100" b="1" dirty="0" smtClean="0">
                <a:solidFill>
                  <a:srgbClr val="C00000"/>
                </a:solidFill>
                <a:effectLst>
                  <a:outerShdw blurRad="38100" dist="38100" dir="2700000" algn="tl">
                    <a:srgbClr val="000000">
                      <a:alpha val="43137"/>
                    </a:srgbClr>
                  </a:outerShdw>
                </a:effectLst>
              </a:rPr>
              <a:t>PRINT YOUR NAME</a:t>
            </a:r>
            <a:endParaRPr lang="en-US" sz="1100" b="1" dirty="0">
              <a:solidFill>
                <a:srgbClr val="C00000"/>
              </a:solidFill>
              <a:effectLst>
                <a:outerShdw blurRad="38100" dist="38100" dir="2700000" algn="tl">
                  <a:srgbClr val="000000">
                    <a:alpha val="43137"/>
                  </a:srgbClr>
                </a:outerShdw>
              </a:effectLst>
            </a:endParaRPr>
          </a:p>
        </p:txBody>
      </p:sp>
      <p:sp>
        <p:nvSpPr>
          <p:cNvPr id="13" name="TextBox 12"/>
          <p:cNvSpPr txBox="1"/>
          <p:nvPr/>
        </p:nvSpPr>
        <p:spPr>
          <a:xfrm>
            <a:off x="2133600" y="4173168"/>
            <a:ext cx="3048000" cy="261610"/>
          </a:xfrm>
          <a:prstGeom prst="rect">
            <a:avLst/>
          </a:prstGeom>
          <a:noFill/>
        </p:spPr>
        <p:txBody>
          <a:bodyPr wrap="square" rtlCol="0">
            <a:spAutoFit/>
          </a:bodyPr>
          <a:lstStyle/>
          <a:p>
            <a:pPr algn="ctr"/>
            <a:r>
              <a:rPr lang="en-US" sz="1100" b="1" dirty="0" smtClean="0">
                <a:solidFill>
                  <a:srgbClr val="C00000"/>
                </a:solidFill>
                <a:effectLst>
                  <a:outerShdw blurRad="38100" dist="38100" dir="2700000" algn="tl">
                    <a:srgbClr val="000000">
                      <a:alpha val="43137"/>
                    </a:srgbClr>
                  </a:outerShdw>
                </a:effectLst>
              </a:rPr>
              <a:t>FILL IN ALL CONTESTANTS</a:t>
            </a:r>
            <a:endParaRPr lang="en-US" sz="1100" b="1" dirty="0">
              <a:solidFill>
                <a:srgbClr val="C00000"/>
              </a:solidFill>
              <a:effectLst>
                <a:outerShdw blurRad="38100" dist="38100" dir="2700000" algn="tl">
                  <a:srgbClr val="000000">
                    <a:alpha val="43137"/>
                  </a:srgbClr>
                </a:outerShdw>
              </a:effectLst>
            </a:endParaRPr>
          </a:p>
        </p:txBody>
      </p:sp>
      <p:sp>
        <p:nvSpPr>
          <p:cNvPr id="14" name="TextBox 13"/>
          <p:cNvSpPr txBox="1"/>
          <p:nvPr/>
        </p:nvSpPr>
        <p:spPr>
          <a:xfrm>
            <a:off x="1752600" y="838200"/>
            <a:ext cx="5638800" cy="646331"/>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rPr>
              <a:t>TEAR OFF BOTTOM OF FORM AND</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MUST BE FULLY FILLED OUT PROPERLY TO COUNT </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lorLogoPNG (9).png"/>
          <p:cNvPicPr>
            <a:picLocks noChangeAspect="1"/>
          </p:cNvPicPr>
          <p:nvPr/>
        </p:nvPicPr>
        <p:blipFill>
          <a:blip r:embed="rId2" cstate="print"/>
          <a:stretch>
            <a:fillRect/>
          </a:stretch>
        </p:blipFill>
        <p:spPr>
          <a:xfrm>
            <a:off x="7744370" y="5340161"/>
            <a:ext cx="960359" cy="796837"/>
          </a:xfrm>
          <a:prstGeom prst="rect">
            <a:avLst/>
          </a:prstGeom>
        </p:spPr>
      </p:pic>
      <p:sp>
        <p:nvSpPr>
          <p:cNvPr id="7" name="TextBox 6"/>
          <p:cNvSpPr txBox="1"/>
          <p:nvPr/>
        </p:nvSpPr>
        <p:spPr>
          <a:xfrm>
            <a:off x="7315201" y="6172200"/>
            <a:ext cx="1828800" cy="646331"/>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rPr>
              <a:t>WHERE LEADERS</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ARE MADE</a:t>
            </a:r>
            <a:endParaRPr lang="en-US" b="1" dirty="0">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3" cstate="print"/>
          <a:srcRect/>
          <a:stretch>
            <a:fillRect/>
          </a:stretch>
        </p:blipFill>
        <p:spPr bwMode="auto">
          <a:xfrm>
            <a:off x="1905000" y="-1"/>
            <a:ext cx="5334000" cy="6911661"/>
          </a:xfrm>
          <a:prstGeom prst="rect">
            <a:avLst/>
          </a:prstGeom>
          <a:noFill/>
          <a:ln w="9525">
            <a:noFill/>
            <a:miter lim="800000"/>
            <a:headEnd/>
            <a:tailEnd/>
          </a:ln>
        </p:spPr>
      </p:pic>
      <p:sp>
        <p:nvSpPr>
          <p:cNvPr id="5" name="Rectangle 4"/>
          <p:cNvSpPr/>
          <p:nvPr/>
        </p:nvSpPr>
        <p:spPr>
          <a:xfrm>
            <a:off x="3309941" y="2176459"/>
            <a:ext cx="190496" cy="795341"/>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309941" y="2967038"/>
            <a:ext cx="190496" cy="762000"/>
          </a:xfrm>
          <a:prstGeom prst="rect">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305178" y="3733800"/>
            <a:ext cx="190496" cy="762000"/>
          </a:xfrm>
          <a:prstGeom prst="rect">
            <a:avLst/>
          </a:pr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447800" y="5037304"/>
            <a:ext cx="762000" cy="400110"/>
          </a:xfrm>
          <a:prstGeom prst="rect">
            <a:avLst/>
          </a:prstGeom>
          <a:noFill/>
        </p:spPr>
        <p:txBody>
          <a:bodyPr wrap="square" rtlCol="0">
            <a:spAutoFit/>
          </a:bodyPr>
          <a:lstStyle/>
          <a:p>
            <a:r>
              <a:rPr lang="en-US" sz="2000" b="1" dirty="0" smtClean="0">
                <a:solidFill>
                  <a:schemeClr val="bg1"/>
                </a:solidFill>
                <a:effectLst>
                  <a:outerShdw blurRad="38100" dist="38100" dir="2700000" algn="tl">
                    <a:srgbClr val="000000">
                      <a:alpha val="43137"/>
                    </a:srgbClr>
                  </a:outerShdw>
                </a:effectLst>
                <a:sym typeface="Wingdings 2"/>
              </a:rPr>
              <a:t></a:t>
            </a:r>
            <a:endParaRPr lang="en-US" sz="20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lorLogoPNG (9).png"/>
          <p:cNvPicPr>
            <a:picLocks noChangeAspect="1"/>
          </p:cNvPicPr>
          <p:nvPr/>
        </p:nvPicPr>
        <p:blipFill>
          <a:blip r:embed="rId2" cstate="print"/>
          <a:stretch>
            <a:fillRect/>
          </a:stretch>
        </p:blipFill>
        <p:spPr>
          <a:xfrm>
            <a:off x="7744370" y="5340161"/>
            <a:ext cx="960359" cy="796837"/>
          </a:xfrm>
          <a:prstGeom prst="rect">
            <a:avLst/>
          </a:prstGeom>
        </p:spPr>
      </p:pic>
      <p:sp>
        <p:nvSpPr>
          <p:cNvPr id="7" name="TextBox 6"/>
          <p:cNvSpPr txBox="1"/>
          <p:nvPr/>
        </p:nvSpPr>
        <p:spPr>
          <a:xfrm>
            <a:off x="7315201" y="6172200"/>
            <a:ext cx="1828800" cy="646331"/>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rPr>
              <a:t>WHERE LEADERS</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ARE MADE</a:t>
            </a:r>
            <a:endParaRPr lang="en-US" b="1" dirty="0">
              <a:effectLst>
                <a:outerShdw blurRad="38100" dist="38100" dir="2700000" algn="tl">
                  <a:srgbClr val="000000">
                    <a:alpha val="43137"/>
                  </a:srgbClr>
                </a:outerShdw>
              </a:effectLst>
            </a:endParaRPr>
          </a:p>
        </p:txBody>
      </p:sp>
      <p:pic>
        <p:nvPicPr>
          <p:cNvPr id="7170" name="Picture 2"/>
          <p:cNvPicPr>
            <a:picLocks noChangeAspect="1" noChangeArrowheads="1"/>
          </p:cNvPicPr>
          <p:nvPr/>
        </p:nvPicPr>
        <p:blipFill>
          <a:blip r:embed="rId3" cstate="print"/>
          <a:srcRect/>
          <a:stretch>
            <a:fillRect/>
          </a:stretch>
        </p:blipFill>
        <p:spPr bwMode="auto">
          <a:xfrm>
            <a:off x="1905000" y="0"/>
            <a:ext cx="5334000" cy="6899739"/>
          </a:xfrm>
          <a:prstGeom prst="rect">
            <a:avLst/>
          </a:prstGeom>
          <a:noFill/>
          <a:ln w="9525">
            <a:noFill/>
            <a:miter lim="800000"/>
            <a:headEnd/>
            <a:tailEnd/>
          </a:ln>
        </p:spPr>
      </p:pic>
      <p:sp>
        <p:nvSpPr>
          <p:cNvPr id="5" name="Rectangle 4"/>
          <p:cNvSpPr/>
          <p:nvPr/>
        </p:nvSpPr>
        <p:spPr>
          <a:xfrm>
            <a:off x="3309941" y="2176459"/>
            <a:ext cx="190496" cy="795341"/>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309941" y="2967038"/>
            <a:ext cx="190496" cy="762000"/>
          </a:xfrm>
          <a:prstGeom prst="rect">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305178" y="3733800"/>
            <a:ext cx="190496" cy="762000"/>
          </a:xfrm>
          <a:prstGeom prst="rect">
            <a:avLst/>
          </a:pr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447800" y="4998392"/>
            <a:ext cx="762000" cy="400110"/>
          </a:xfrm>
          <a:prstGeom prst="rect">
            <a:avLst/>
          </a:prstGeom>
          <a:noFill/>
        </p:spPr>
        <p:txBody>
          <a:bodyPr wrap="square" rtlCol="0">
            <a:spAutoFit/>
          </a:bodyPr>
          <a:lstStyle/>
          <a:p>
            <a:r>
              <a:rPr lang="en-US" sz="2000" b="1" dirty="0" smtClean="0">
                <a:solidFill>
                  <a:schemeClr val="bg1"/>
                </a:solidFill>
                <a:effectLst>
                  <a:outerShdw blurRad="38100" dist="38100" dir="2700000" algn="tl">
                    <a:srgbClr val="000000">
                      <a:alpha val="43137"/>
                    </a:srgbClr>
                  </a:outerShdw>
                </a:effectLst>
                <a:sym typeface="Wingdings 2"/>
              </a:rPr>
              <a:t></a:t>
            </a:r>
            <a:endParaRPr lang="en-US" sz="20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lorLogoPNG (9).png"/>
          <p:cNvPicPr>
            <a:picLocks noChangeAspect="1"/>
          </p:cNvPicPr>
          <p:nvPr/>
        </p:nvPicPr>
        <p:blipFill>
          <a:blip r:embed="rId2" cstate="print"/>
          <a:stretch>
            <a:fillRect/>
          </a:stretch>
        </p:blipFill>
        <p:spPr>
          <a:xfrm>
            <a:off x="7744370" y="5340161"/>
            <a:ext cx="960359" cy="796837"/>
          </a:xfrm>
          <a:prstGeom prst="rect">
            <a:avLst/>
          </a:prstGeom>
        </p:spPr>
      </p:pic>
      <p:sp>
        <p:nvSpPr>
          <p:cNvPr id="7" name="TextBox 6"/>
          <p:cNvSpPr txBox="1"/>
          <p:nvPr/>
        </p:nvSpPr>
        <p:spPr>
          <a:xfrm>
            <a:off x="7315201" y="6172200"/>
            <a:ext cx="1828800" cy="646331"/>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rPr>
              <a:t>WHERE LEADERS</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ARE MADE</a:t>
            </a:r>
            <a:endParaRPr lang="en-US" b="1" dirty="0">
              <a:effectLst>
                <a:outerShdw blurRad="38100" dist="38100" dir="2700000" algn="tl">
                  <a:srgbClr val="000000">
                    <a:alpha val="43137"/>
                  </a:srgbClr>
                </a:outerShdw>
              </a:effectLst>
            </a:endParaRPr>
          </a:p>
        </p:txBody>
      </p:sp>
      <p:pic>
        <p:nvPicPr>
          <p:cNvPr id="6146" name="Picture 2"/>
          <p:cNvPicPr>
            <a:picLocks noChangeAspect="1" noChangeArrowheads="1"/>
          </p:cNvPicPr>
          <p:nvPr/>
        </p:nvPicPr>
        <p:blipFill>
          <a:blip r:embed="rId3" cstate="print"/>
          <a:srcRect/>
          <a:stretch>
            <a:fillRect/>
          </a:stretch>
        </p:blipFill>
        <p:spPr bwMode="auto">
          <a:xfrm>
            <a:off x="1905000" y="0"/>
            <a:ext cx="530580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lorLogoPNG (9).png"/>
          <p:cNvPicPr>
            <a:picLocks noChangeAspect="1"/>
          </p:cNvPicPr>
          <p:nvPr/>
        </p:nvPicPr>
        <p:blipFill>
          <a:blip r:embed="rId2" cstate="print"/>
          <a:stretch>
            <a:fillRect/>
          </a:stretch>
        </p:blipFill>
        <p:spPr>
          <a:xfrm>
            <a:off x="7744370" y="5340161"/>
            <a:ext cx="960359" cy="796837"/>
          </a:xfrm>
          <a:prstGeom prst="rect">
            <a:avLst/>
          </a:prstGeom>
        </p:spPr>
      </p:pic>
      <p:sp>
        <p:nvSpPr>
          <p:cNvPr id="7" name="TextBox 6"/>
          <p:cNvSpPr txBox="1"/>
          <p:nvPr/>
        </p:nvSpPr>
        <p:spPr>
          <a:xfrm>
            <a:off x="7315201" y="6172200"/>
            <a:ext cx="1828800" cy="646331"/>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rPr>
              <a:t>WHERE LEADERS</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ARE </a:t>
            </a:r>
            <a:r>
              <a:rPr lang="en-US" b="1" dirty="0" smtClean="0">
                <a:effectLst>
                  <a:outerShdw blurRad="38100" dist="38100" dir="2700000" algn="tl">
                    <a:srgbClr val="000000">
                      <a:alpha val="43137"/>
                    </a:srgbClr>
                  </a:outerShdw>
                </a:effectLst>
              </a:rPr>
              <a:t>MADE</a:t>
            </a:r>
            <a:endParaRPr lang="en-US" b="1" dirty="0">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3" cstate="print"/>
          <a:srcRect t="74969"/>
          <a:stretch>
            <a:fillRect/>
          </a:stretch>
        </p:blipFill>
        <p:spPr bwMode="auto">
          <a:xfrm>
            <a:off x="1905000" y="1752600"/>
            <a:ext cx="5334000" cy="173006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t="75075"/>
          <a:stretch>
            <a:fillRect/>
          </a:stretch>
        </p:blipFill>
        <p:spPr bwMode="auto">
          <a:xfrm>
            <a:off x="1905000" y="3581400"/>
            <a:ext cx="5334000" cy="1719763"/>
          </a:xfrm>
          <a:prstGeom prst="rect">
            <a:avLst/>
          </a:prstGeom>
          <a:noFill/>
          <a:ln w="9525">
            <a:noFill/>
            <a:miter lim="800000"/>
            <a:headEnd/>
            <a:tailEnd/>
          </a:ln>
        </p:spPr>
      </p:pic>
      <p:sp>
        <p:nvSpPr>
          <p:cNvPr id="8" name="TextBox 7"/>
          <p:cNvSpPr txBox="1"/>
          <p:nvPr/>
        </p:nvSpPr>
        <p:spPr>
          <a:xfrm>
            <a:off x="2133600" y="2909606"/>
            <a:ext cx="3048000" cy="261610"/>
          </a:xfrm>
          <a:prstGeom prst="rect">
            <a:avLst/>
          </a:prstGeom>
          <a:noFill/>
        </p:spPr>
        <p:txBody>
          <a:bodyPr wrap="square" rtlCol="0">
            <a:spAutoFit/>
          </a:bodyPr>
          <a:lstStyle/>
          <a:p>
            <a:pPr algn="ctr"/>
            <a:r>
              <a:rPr lang="en-US" sz="1100" b="1" dirty="0" smtClean="0">
                <a:solidFill>
                  <a:srgbClr val="C00000"/>
                </a:solidFill>
                <a:effectLst>
                  <a:outerShdw blurRad="38100" dist="38100" dir="2700000" algn="tl">
                    <a:srgbClr val="000000">
                      <a:alpha val="43137"/>
                    </a:srgbClr>
                  </a:outerShdw>
                </a:effectLst>
              </a:rPr>
              <a:t>MUST BE SIGNED</a:t>
            </a:r>
            <a:endParaRPr lang="en-US" sz="1100" b="1" dirty="0">
              <a:solidFill>
                <a:srgbClr val="C00000"/>
              </a:solidFill>
              <a:effectLst>
                <a:outerShdw blurRad="38100" dist="38100" dir="2700000" algn="tl">
                  <a:srgbClr val="000000">
                    <a:alpha val="43137"/>
                  </a:srgbClr>
                </a:outerShdw>
              </a:effectLst>
            </a:endParaRPr>
          </a:p>
        </p:txBody>
      </p:sp>
      <p:sp>
        <p:nvSpPr>
          <p:cNvPr id="9" name="TextBox 8"/>
          <p:cNvSpPr txBox="1"/>
          <p:nvPr/>
        </p:nvSpPr>
        <p:spPr>
          <a:xfrm>
            <a:off x="4648200" y="2909606"/>
            <a:ext cx="3048000" cy="261610"/>
          </a:xfrm>
          <a:prstGeom prst="rect">
            <a:avLst/>
          </a:prstGeom>
          <a:noFill/>
        </p:spPr>
        <p:txBody>
          <a:bodyPr wrap="square" rtlCol="0">
            <a:spAutoFit/>
          </a:bodyPr>
          <a:lstStyle/>
          <a:p>
            <a:pPr algn="ctr"/>
            <a:r>
              <a:rPr lang="en-US" sz="1100" b="1" dirty="0" smtClean="0">
                <a:solidFill>
                  <a:srgbClr val="C00000"/>
                </a:solidFill>
                <a:effectLst>
                  <a:outerShdw blurRad="38100" dist="38100" dir="2700000" algn="tl">
                    <a:srgbClr val="000000">
                      <a:alpha val="43137"/>
                    </a:srgbClr>
                  </a:outerShdw>
                </a:effectLst>
              </a:rPr>
              <a:t>PRINT YOUR NAME</a:t>
            </a:r>
            <a:endParaRPr lang="en-US" sz="1100" b="1" dirty="0">
              <a:solidFill>
                <a:srgbClr val="C00000"/>
              </a:solidFill>
              <a:effectLst>
                <a:outerShdw blurRad="38100" dist="38100" dir="2700000" algn="tl">
                  <a:srgbClr val="000000">
                    <a:alpha val="43137"/>
                  </a:srgbClr>
                </a:outerShdw>
              </a:effectLst>
            </a:endParaRPr>
          </a:p>
        </p:txBody>
      </p:sp>
      <p:sp>
        <p:nvSpPr>
          <p:cNvPr id="10" name="TextBox 9"/>
          <p:cNvSpPr txBox="1"/>
          <p:nvPr/>
        </p:nvSpPr>
        <p:spPr>
          <a:xfrm>
            <a:off x="2133600" y="2438400"/>
            <a:ext cx="3048000" cy="261610"/>
          </a:xfrm>
          <a:prstGeom prst="rect">
            <a:avLst/>
          </a:prstGeom>
          <a:noFill/>
        </p:spPr>
        <p:txBody>
          <a:bodyPr wrap="square" rtlCol="0">
            <a:spAutoFit/>
          </a:bodyPr>
          <a:lstStyle/>
          <a:p>
            <a:pPr algn="ctr"/>
            <a:r>
              <a:rPr lang="en-US" sz="1100" b="1" dirty="0" smtClean="0">
                <a:solidFill>
                  <a:srgbClr val="C00000"/>
                </a:solidFill>
                <a:effectLst>
                  <a:outerShdw blurRad="38100" dist="38100" dir="2700000" algn="tl">
                    <a:srgbClr val="000000">
                      <a:alpha val="43137"/>
                    </a:srgbClr>
                  </a:outerShdw>
                </a:effectLst>
              </a:rPr>
              <a:t>FILL IN ALL 3 (1</a:t>
            </a:r>
            <a:r>
              <a:rPr lang="en-US" sz="1100" b="1" baseline="30000" dirty="0" smtClean="0">
                <a:solidFill>
                  <a:srgbClr val="C00000"/>
                </a:solidFill>
                <a:effectLst>
                  <a:outerShdw blurRad="38100" dist="38100" dir="2700000" algn="tl">
                    <a:srgbClr val="000000">
                      <a:alpha val="43137"/>
                    </a:srgbClr>
                  </a:outerShdw>
                </a:effectLst>
              </a:rPr>
              <a:t>ST</a:t>
            </a:r>
            <a:r>
              <a:rPr lang="en-US" sz="1100" b="1" dirty="0" smtClean="0">
                <a:solidFill>
                  <a:srgbClr val="C00000"/>
                </a:solidFill>
                <a:effectLst>
                  <a:outerShdw blurRad="38100" dist="38100" dir="2700000" algn="tl">
                    <a:srgbClr val="000000">
                      <a:alpha val="43137"/>
                    </a:srgbClr>
                  </a:outerShdw>
                </a:effectLst>
              </a:rPr>
              <a:t>, 2</a:t>
            </a:r>
            <a:r>
              <a:rPr lang="en-US" sz="1100" b="1" baseline="30000" dirty="0" smtClean="0">
                <a:solidFill>
                  <a:srgbClr val="C00000"/>
                </a:solidFill>
                <a:effectLst>
                  <a:outerShdw blurRad="38100" dist="38100" dir="2700000" algn="tl">
                    <a:srgbClr val="000000">
                      <a:alpha val="43137"/>
                    </a:srgbClr>
                  </a:outerShdw>
                </a:effectLst>
              </a:rPr>
              <a:t>ND</a:t>
            </a:r>
            <a:r>
              <a:rPr lang="en-US" sz="1100" b="1" dirty="0" smtClean="0">
                <a:solidFill>
                  <a:srgbClr val="C00000"/>
                </a:solidFill>
                <a:effectLst>
                  <a:outerShdw blurRad="38100" dist="38100" dir="2700000" algn="tl">
                    <a:srgbClr val="000000">
                      <a:alpha val="43137"/>
                    </a:srgbClr>
                  </a:outerShdw>
                </a:effectLst>
              </a:rPr>
              <a:t> and 3</a:t>
            </a:r>
            <a:r>
              <a:rPr lang="en-US" sz="1100" b="1" baseline="30000" dirty="0" smtClean="0">
                <a:solidFill>
                  <a:srgbClr val="C00000"/>
                </a:solidFill>
                <a:effectLst>
                  <a:outerShdw blurRad="38100" dist="38100" dir="2700000" algn="tl">
                    <a:srgbClr val="000000">
                      <a:alpha val="43137"/>
                    </a:srgbClr>
                  </a:outerShdw>
                </a:effectLst>
              </a:rPr>
              <a:t>RD</a:t>
            </a:r>
            <a:r>
              <a:rPr lang="en-US" sz="1100" b="1" dirty="0" smtClean="0">
                <a:solidFill>
                  <a:srgbClr val="C00000"/>
                </a:solidFill>
                <a:effectLst>
                  <a:outerShdw blurRad="38100" dist="38100" dir="2700000" algn="tl">
                    <a:srgbClr val="000000">
                      <a:alpha val="43137"/>
                    </a:srgbClr>
                  </a:outerShdw>
                </a:effectLst>
              </a:rPr>
              <a:t>)</a:t>
            </a:r>
            <a:endParaRPr lang="en-US" sz="1100" b="1" dirty="0">
              <a:solidFill>
                <a:srgbClr val="C00000"/>
              </a:solidFill>
              <a:effectLst>
                <a:outerShdw blurRad="38100" dist="38100" dir="2700000" algn="tl">
                  <a:srgbClr val="000000">
                    <a:alpha val="43137"/>
                  </a:srgbClr>
                </a:outerShdw>
              </a:effectLst>
            </a:endParaRPr>
          </a:p>
        </p:txBody>
      </p:sp>
      <p:sp>
        <p:nvSpPr>
          <p:cNvPr id="11" name="TextBox 10"/>
          <p:cNvSpPr txBox="1"/>
          <p:nvPr/>
        </p:nvSpPr>
        <p:spPr>
          <a:xfrm>
            <a:off x="2133600" y="4738406"/>
            <a:ext cx="3048000" cy="261610"/>
          </a:xfrm>
          <a:prstGeom prst="rect">
            <a:avLst/>
          </a:prstGeom>
          <a:noFill/>
        </p:spPr>
        <p:txBody>
          <a:bodyPr wrap="square" rtlCol="0">
            <a:spAutoFit/>
          </a:bodyPr>
          <a:lstStyle/>
          <a:p>
            <a:pPr algn="ctr"/>
            <a:r>
              <a:rPr lang="en-US" sz="1100" b="1" dirty="0" smtClean="0">
                <a:solidFill>
                  <a:srgbClr val="C00000"/>
                </a:solidFill>
                <a:effectLst>
                  <a:outerShdw blurRad="38100" dist="38100" dir="2700000" algn="tl">
                    <a:srgbClr val="000000">
                      <a:alpha val="43137"/>
                    </a:srgbClr>
                  </a:outerShdw>
                </a:effectLst>
              </a:rPr>
              <a:t>MUST BE SIGNED</a:t>
            </a:r>
            <a:endParaRPr lang="en-US" sz="1100" b="1" dirty="0">
              <a:solidFill>
                <a:srgbClr val="C00000"/>
              </a:solidFill>
              <a:effectLst>
                <a:outerShdw blurRad="38100" dist="38100" dir="2700000" algn="tl">
                  <a:srgbClr val="000000">
                    <a:alpha val="43137"/>
                  </a:srgbClr>
                </a:outerShdw>
              </a:effectLst>
            </a:endParaRPr>
          </a:p>
        </p:txBody>
      </p:sp>
      <p:sp>
        <p:nvSpPr>
          <p:cNvPr id="12" name="TextBox 11"/>
          <p:cNvSpPr txBox="1"/>
          <p:nvPr/>
        </p:nvSpPr>
        <p:spPr>
          <a:xfrm>
            <a:off x="4648200" y="4738406"/>
            <a:ext cx="3048000" cy="261610"/>
          </a:xfrm>
          <a:prstGeom prst="rect">
            <a:avLst/>
          </a:prstGeom>
          <a:noFill/>
        </p:spPr>
        <p:txBody>
          <a:bodyPr wrap="square" rtlCol="0">
            <a:spAutoFit/>
          </a:bodyPr>
          <a:lstStyle/>
          <a:p>
            <a:pPr algn="ctr"/>
            <a:r>
              <a:rPr lang="en-US" sz="1100" b="1" dirty="0" smtClean="0">
                <a:solidFill>
                  <a:srgbClr val="C00000"/>
                </a:solidFill>
                <a:effectLst>
                  <a:outerShdw blurRad="38100" dist="38100" dir="2700000" algn="tl">
                    <a:srgbClr val="000000">
                      <a:alpha val="43137"/>
                    </a:srgbClr>
                  </a:outerShdw>
                </a:effectLst>
              </a:rPr>
              <a:t>PRINT YOUR NAME</a:t>
            </a:r>
            <a:endParaRPr lang="en-US" sz="1100" b="1" dirty="0">
              <a:solidFill>
                <a:srgbClr val="C00000"/>
              </a:solidFill>
              <a:effectLst>
                <a:outerShdw blurRad="38100" dist="38100" dir="2700000" algn="tl">
                  <a:srgbClr val="000000">
                    <a:alpha val="43137"/>
                  </a:srgbClr>
                </a:outerShdw>
              </a:effectLst>
            </a:endParaRPr>
          </a:p>
        </p:txBody>
      </p:sp>
      <p:sp>
        <p:nvSpPr>
          <p:cNvPr id="13" name="TextBox 12"/>
          <p:cNvSpPr txBox="1"/>
          <p:nvPr/>
        </p:nvSpPr>
        <p:spPr>
          <a:xfrm>
            <a:off x="2133600" y="4218560"/>
            <a:ext cx="3048000" cy="261610"/>
          </a:xfrm>
          <a:prstGeom prst="rect">
            <a:avLst/>
          </a:prstGeom>
          <a:noFill/>
        </p:spPr>
        <p:txBody>
          <a:bodyPr wrap="square" rtlCol="0">
            <a:spAutoFit/>
          </a:bodyPr>
          <a:lstStyle/>
          <a:p>
            <a:pPr algn="ctr"/>
            <a:r>
              <a:rPr lang="en-US" sz="1100" b="1" dirty="0" smtClean="0">
                <a:solidFill>
                  <a:srgbClr val="C00000"/>
                </a:solidFill>
                <a:effectLst>
                  <a:outerShdw blurRad="38100" dist="38100" dir="2700000" algn="tl">
                    <a:srgbClr val="000000">
                      <a:alpha val="43137"/>
                    </a:srgbClr>
                  </a:outerShdw>
                </a:effectLst>
              </a:rPr>
              <a:t>FILL IN ALL CONTESTANTS</a:t>
            </a:r>
            <a:endParaRPr lang="en-US" sz="1100" b="1" dirty="0">
              <a:solidFill>
                <a:srgbClr val="C00000"/>
              </a:solidFill>
              <a:effectLst>
                <a:outerShdw blurRad="38100" dist="38100" dir="2700000" algn="tl">
                  <a:srgbClr val="000000">
                    <a:alpha val="43137"/>
                  </a:srgbClr>
                </a:outerShdw>
              </a:effectLst>
            </a:endParaRPr>
          </a:p>
        </p:txBody>
      </p:sp>
      <p:sp>
        <p:nvSpPr>
          <p:cNvPr id="17" name="TextBox 16"/>
          <p:cNvSpPr txBox="1"/>
          <p:nvPr/>
        </p:nvSpPr>
        <p:spPr>
          <a:xfrm>
            <a:off x="1752600" y="838200"/>
            <a:ext cx="5638800" cy="646331"/>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rPr>
              <a:t>TEAR OFF BOTTOM OF FORM AND</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MUST BE FULLY FILLED OUT PROPERLY TO COUNT </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33400"/>
            <a:ext cx="9144000" cy="632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9"/>
          <p:cNvGrpSpPr/>
          <p:nvPr/>
        </p:nvGrpSpPr>
        <p:grpSpPr>
          <a:xfrm>
            <a:off x="117689" y="528935"/>
            <a:ext cx="2895600" cy="6329065"/>
            <a:chOff x="117689" y="528935"/>
            <a:chExt cx="2895600" cy="6329065"/>
          </a:xfrm>
        </p:grpSpPr>
        <p:pic>
          <p:nvPicPr>
            <p:cNvPr id="1026" name="Picture 2"/>
            <p:cNvPicPr>
              <a:picLocks noChangeAspect="1" noChangeArrowheads="1"/>
            </p:cNvPicPr>
            <p:nvPr/>
          </p:nvPicPr>
          <p:blipFill>
            <a:blip r:embed="rId2" cstate="print"/>
            <a:srcRect l="5394" t="13712" r="55007" b="24444"/>
            <a:stretch>
              <a:fillRect/>
            </a:stretch>
          </p:blipFill>
          <p:spPr bwMode="auto">
            <a:xfrm>
              <a:off x="117689" y="914400"/>
              <a:ext cx="2895600" cy="5943600"/>
            </a:xfrm>
            <a:prstGeom prst="rect">
              <a:avLst/>
            </a:prstGeom>
            <a:noFill/>
            <a:ln w="9525">
              <a:noFill/>
              <a:miter lim="800000"/>
              <a:headEnd/>
              <a:tailEnd/>
            </a:ln>
          </p:spPr>
        </p:pic>
        <p:sp>
          <p:nvSpPr>
            <p:cNvPr id="7" name="TextBox 6"/>
            <p:cNvSpPr txBox="1"/>
            <p:nvPr/>
          </p:nvSpPr>
          <p:spPr>
            <a:xfrm>
              <a:off x="152399" y="528935"/>
              <a:ext cx="2860889"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rPr>
                <a:t>HUMOROUS SPEECH</a:t>
              </a:r>
              <a:endParaRPr lang="en-US" sz="2400" b="1" dirty="0">
                <a:effectLst>
                  <a:outerShdw blurRad="38100" dist="38100" dir="2700000" algn="tl">
                    <a:srgbClr val="000000">
                      <a:alpha val="43137"/>
                    </a:srgbClr>
                  </a:outerShdw>
                </a:effectLst>
              </a:endParaRPr>
            </a:p>
          </p:txBody>
        </p:sp>
      </p:grpSp>
      <p:grpSp>
        <p:nvGrpSpPr>
          <p:cNvPr id="3" name="Group 10"/>
          <p:cNvGrpSpPr/>
          <p:nvPr/>
        </p:nvGrpSpPr>
        <p:grpSpPr>
          <a:xfrm>
            <a:off x="3114774" y="542453"/>
            <a:ext cx="2933686" cy="5943600"/>
            <a:chOff x="3114774" y="542453"/>
            <a:chExt cx="2933686" cy="5943600"/>
          </a:xfrm>
        </p:grpSpPr>
        <p:pic>
          <p:nvPicPr>
            <p:cNvPr id="1027" name="Picture 3"/>
            <p:cNvPicPr>
              <a:picLocks noChangeAspect="1" noChangeArrowheads="1"/>
            </p:cNvPicPr>
            <p:nvPr/>
          </p:nvPicPr>
          <p:blipFill>
            <a:blip r:embed="rId3" cstate="print"/>
            <a:srcRect t="15930" b="5310"/>
            <a:stretch>
              <a:fillRect/>
            </a:stretch>
          </p:blipFill>
          <p:spPr bwMode="auto">
            <a:xfrm>
              <a:off x="3114774" y="847253"/>
              <a:ext cx="2933686" cy="5638800"/>
            </a:xfrm>
            <a:prstGeom prst="rect">
              <a:avLst/>
            </a:prstGeom>
            <a:noFill/>
            <a:ln w="9525">
              <a:noFill/>
              <a:miter lim="800000"/>
              <a:headEnd/>
              <a:tailEnd/>
            </a:ln>
          </p:spPr>
        </p:pic>
        <p:sp>
          <p:nvSpPr>
            <p:cNvPr id="8" name="TextBox 7"/>
            <p:cNvSpPr txBox="1"/>
            <p:nvPr/>
          </p:nvSpPr>
          <p:spPr>
            <a:xfrm>
              <a:off x="3124200" y="542453"/>
              <a:ext cx="2895600"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rPr>
                <a:t>TALL TALES</a:t>
              </a:r>
              <a:endParaRPr lang="en-US" sz="2400" b="1" dirty="0">
                <a:effectLst>
                  <a:outerShdw blurRad="38100" dist="38100" dir="2700000" algn="tl">
                    <a:srgbClr val="000000">
                      <a:alpha val="43137"/>
                    </a:srgbClr>
                  </a:outerShdw>
                </a:effectLst>
              </a:endParaRPr>
            </a:p>
          </p:txBody>
        </p:sp>
      </p:grpSp>
      <p:grpSp>
        <p:nvGrpSpPr>
          <p:cNvPr id="4" name="Group 11"/>
          <p:cNvGrpSpPr/>
          <p:nvPr/>
        </p:nvGrpSpPr>
        <p:grpSpPr>
          <a:xfrm>
            <a:off x="6137489" y="528935"/>
            <a:ext cx="2895600" cy="5351127"/>
            <a:chOff x="6137489" y="528935"/>
            <a:chExt cx="2895600" cy="5351127"/>
          </a:xfrm>
        </p:grpSpPr>
        <p:pic>
          <p:nvPicPr>
            <p:cNvPr id="1028" name="Picture 4"/>
            <p:cNvPicPr>
              <a:picLocks noChangeAspect="1" noChangeArrowheads="1"/>
            </p:cNvPicPr>
            <p:nvPr/>
          </p:nvPicPr>
          <p:blipFill>
            <a:blip r:embed="rId4" cstate="print"/>
            <a:srcRect t="17759" b="19577"/>
            <a:stretch>
              <a:fillRect/>
            </a:stretch>
          </p:blipFill>
          <p:spPr bwMode="auto">
            <a:xfrm>
              <a:off x="6137489" y="914400"/>
              <a:ext cx="2895600" cy="4965662"/>
            </a:xfrm>
            <a:prstGeom prst="rect">
              <a:avLst/>
            </a:prstGeom>
            <a:noFill/>
            <a:ln w="9525">
              <a:noFill/>
              <a:miter lim="800000"/>
              <a:headEnd/>
              <a:tailEnd/>
            </a:ln>
          </p:spPr>
        </p:pic>
        <p:sp>
          <p:nvSpPr>
            <p:cNvPr id="9" name="TextBox 8"/>
            <p:cNvSpPr txBox="1"/>
            <p:nvPr/>
          </p:nvSpPr>
          <p:spPr>
            <a:xfrm>
              <a:off x="6172200" y="528935"/>
              <a:ext cx="2819400"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rPr>
                <a:t>EVALUATION</a:t>
              </a:r>
              <a:endParaRPr lang="en-US" sz="2400" b="1" dirty="0">
                <a:effectLst>
                  <a:outerShdw blurRad="38100" dist="38100" dir="2700000" algn="tl">
                    <a:srgbClr val="000000">
                      <a:alpha val="43137"/>
                    </a:srgbClr>
                  </a:outerShdw>
                </a:effectLst>
              </a:endParaRPr>
            </a:p>
          </p:txBody>
        </p:sp>
      </p:grpSp>
      <p:sp>
        <p:nvSpPr>
          <p:cNvPr id="13" name="TextBox 12"/>
          <p:cNvSpPr txBox="1"/>
          <p:nvPr/>
        </p:nvSpPr>
        <p:spPr>
          <a:xfrm>
            <a:off x="0" y="125241"/>
            <a:ext cx="9144000" cy="369332"/>
          </a:xfrm>
          <a:prstGeom prst="rect">
            <a:avLst/>
          </a:prstGeom>
          <a:noFill/>
        </p:spPr>
        <p:txBody>
          <a:bodyPr wrap="square" rtlCol="0">
            <a:spAutoFit/>
          </a:bodyPr>
          <a:lstStyle/>
          <a:p>
            <a:pPr algn="ctr"/>
            <a:r>
              <a:rPr lang="en-US" b="1" dirty="0" smtClean="0"/>
              <a:t>The Other Speech </a:t>
            </a:r>
            <a:r>
              <a:rPr lang="en-US" b="1" dirty="0" smtClean="0"/>
              <a:t>Contests</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lorLogoPNG (9).png"/>
          <p:cNvPicPr>
            <a:picLocks noChangeAspect="1"/>
          </p:cNvPicPr>
          <p:nvPr/>
        </p:nvPicPr>
        <p:blipFill>
          <a:blip r:embed="rId3" cstate="print"/>
          <a:stretch>
            <a:fillRect/>
          </a:stretch>
        </p:blipFill>
        <p:spPr>
          <a:xfrm>
            <a:off x="7744370" y="5340161"/>
            <a:ext cx="960359" cy="796837"/>
          </a:xfrm>
          <a:prstGeom prst="rect">
            <a:avLst/>
          </a:prstGeom>
        </p:spPr>
      </p:pic>
      <p:sp>
        <p:nvSpPr>
          <p:cNvPr id="7" name="TextBox 6"/>
          <p:cNvSpPr txBox="1"/>
          <p:nvPr/>
        </p:nvSpPr>
        <p:spPr>
          <a:xfrm>
            <a:off x="7315201" y="6172200"/>
            <a:ext cx="1828800" cy="646331"/>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rPr>
              <a:t>WHERE LEADERS</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ARE MADE</a:t>
            </a:r>
            <a:endParaRPr lang="en-US" b="1" dirty="0">
              <a:effectLst>
                <a:outerShdw blurRad="38100" dist="38100" dir="2700000" algn="tl">
                  <a:srgbClr val="000000">
                    <a:alpha val="43137"/>
                  </a:srgbClr>
                </a:outerShdw>
              </a:effectLst>
            </a:endParaRPr>
          </a:p>
        </p:txBody>
      </p:sp>
      <p:sp>
        <p:nvSpPr>
          <p:cNvPr id="17" name="TextBox 16"/>
          <p:cNvSpPr txBox="1"/>
          <p:nvPr/>
        </p:nvSpPr>
        <p:spPr>
          <a:xfrm>
            <a:off x="1733144" y="579492"/>
            <a:ext cx="5638800" cy="707886"/>
          </a:xfrm>
          <a:prstGeom prst="rect">
            <a:avLst/>
          </a:prstGeom>
          <a:noFill/>
        </p:spPr>
        <p:txBody>
          <a:bodyPr wrap="square" rtlCol="0">
            <a:spAutoFit/>
          </a:bodyPr>
          <a:lstStyle/>
          <a:p>
            <a:pPr algn="ctr"/>
            <a:r>
              <a:rPr lang="en-US" sz="4000" b="1" dirty="0" smtClean="0">
                <a:effectLst>
                  <a:outerShdw blurRad="38100" dist="38100" dir="2700000" algn="tl">
                    <a:srgbClr val="000000">
                      <a:alpha val="43137"/>
                    </a:srgbClr>
                  </a:outerShdw>
                </a:effectLst>
              </a:rPr>
              <a:t>YOUR ULTIMATE JOB….</a:t>
            </a:r>
            <a:endParaRPr lang="en-US" sz="4000" b="1" dirty="0">
              <a:effectLst>
                <a:outerShdw blurRad="38100" dist="38100" dir="2700000" algn="tl">
                  <a:srgbClr val="000000">
                    <a:alpha val="43137"/>
                  </a:srgbClr>
                </a:outerShdw>
              </a:effectLst>
            </a:endParaRPr>
          </a:p>
        </p:txBody>
      </p:sp>
      <p:grpSp>
        <p:nvGrpSpPr>
          <p:cNvPr id="8" name="Group 7"/>
          <p:cNvGrpSpPr/>
          <p:nvPr/>
        </p:nvGrpSpPr>
        <p:grpSpPr>
          <a:xfrm>
            <a:off x="1638300" y="1600200"/>
            <a:ext cx="5867400" cy="4628449"/>
            <a:chOff x="1638300" y="1600200"/>
            <a:chExt cx="5867400" cy="4628449"/>
          </a:xfrm>
        </p:grpSpPr>
        <p:sp>
          <p:nvSpPr>
            <p:cNvPr id="14" name="TextBox 13"/>
            <p:cNvSpPr txBox="1"/>
            <p:nvPr/>
          </p:nvSpPr>
          <p:spPr>
            <a:xfrm>
              <a:off x="1638300" y="1600200"/>
              <a:ext cx="5867400" cy="3046988"/>
            </a:xfrm>
            <a:prstGeom prst="rect">
              <a:avLst/>
            </a:prstGeom>
            <a:noFill/>
          </p:spPr>
          <p:txBody>
            <a:bodyPr wrap="square" rtlCol="0">
              <a:spAutoFit/>
            </a:bodyPr>
            <a:lstStyle/>
            <a:p>
              <a:pPr algn="ctr"/>
              <a:r>
                <a:rPr lang="en-US" sz="9600" b="1" dirty="0" smtClean="0">
                  <a:solidFill>
                    <a:srgbClr val="FF0000"/>
                  </a:solidFill>
                  <a:effectLst>
                    <a:outerShdw blurRad="38100" dist="38100" dir="2700000" algn="tl">
                      <a:srgbClr val="000000">
                        <a:alpha val="43137"/>
                      </a:srgbClr>
                    </a:outerShdw>
                  </a:effectLst>
                </a:rPr>
                <a:t>PICK A WINNER!</a:t>
              </a:r>
              <a:endParaRPr lang="en-US" sz="9600" b="1" dirty="0">
                <a:solidFill>
                  <a:srgbClr val="FF0000"/>
                </a:solidFill>
                <a:effectLst>
                  <a:outerShdw blurRad="38100" dist="38100" dir="2700000" algn="tl">
                    <a:srgbClr val="000000">
                      <a:alpha val="43137"/>
                    </a:srgbClr>
                  </a:outerShdw>
                </a:effectLst>
              </a:endParaRPr>
            </a:p>
          </p:txBody>
        </p:sp>
        <p:pic>
          <p:nvPicPr>
            <p:cNvPr id="9218" name="Picture 2" descr="C:\Users\Newbie\AppData\Local\Microsoft\Windows\Temporary Internet Files\Content.IE5\FX2R1C0O\MP900407202[1].jpg"/>
            <p:cNvPicPr>
              <a:picLocks noChangeAspect="1" noChangeArrowheads="1"/>
            </p:cNvPicPr>
            <p:nvPr/>
          </p:nvPicPr>
          <p:blipFill>
            <a:blip r:embed="rId4" cstate="print"/>
            <a:srcRect/>
            <a:stretch>
              <a:fillRect/>
            </a:stretch>
          </p:blipFill>
          <p:spPr bwMode="auto">
            <a:xfrm>
              <a:off x="3886200" y="4513730"/>
              <a:ext cx="1371600" cy="1714919"/>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 calcmode="lin" valueType="num">
                                      <p:cBhvr>
                                        <p:cTn id="9" dur="2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lorLogoPNG (9).png"/>
          <p:cNvPicPr>
            <a:picLocks noChangeAspect="1"/>
          </p:cNvPicPr>
          <p:nvPr/>
        </p:nvPicPr>
        <p:blipFill>
          <a:blip r:embed="rId2" cstate="print"/>
          <a:stretch>
            <a:fillRect/>
          </a:stretch>
        </p:blipFill>
        <p:spPr>
          <a:xfrm>
            <a:off x="7744370" y="5340161"/>
            <a:ext cx="960359" cy="796837"/>
          </a:xfrm>
          <a:prstGeom prst="rect">
            <a:avLst/>
          </a:prstGeom>
        </p:spPr>
      </p:pic>
      <p:sp>
        <p:nvSpPr>
          <p:cNvPr id="5" name="TextBox 4"/>
          <p:cNvSpPr txBox="1"/>
          <p:nvPr/>
        </p:nvSpPr>
        <p:spPr>
          <a:xfrm>
            <a:off x="7315201" y="6172200"/>
            <a:ext cx="1828800" cy="646331"/>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rPr>
              <a:t>WHERE LEADERS</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ARE MADE</a:t>
            </a:r>
            <a:endParaRPr lang="en-US" b="1" dirty="0">
              <a:effectLst>
                <a:outerShdw blurRad="38100" dist="38100" dir="2700000" algn="tl">
                  <a:srgbClr val="000000">
                    <a:alpha val="43137"/>
                  </a:srgbClr>
                </a:outerShdw>
              </a:effectLst>
            </a:endParaRPr>
          </a:p>
        </p:txBody>
      </p:sp>
      <p:sp>
        <p:nvSpPr>
          <p:cNvPr id="2" name="Rectangle 1"/>
          <p:cNvSpPr/>
          <p:nvPr/>
        </p:nvSpPr>
        <p:spPr>
          <a:xfrm>
            <a:off x="457200" y="6310699"/>
            <a:ext cx="6858001" cy="369332"/>
          </a:xfrm>
          <a:prstGeom prst="rect">
            <a:avLst/>
          </a:prstGeom>
        </p:spPr>
        <p:txBody>
          <a:bodyPr wrap="square">
            <a:spAutoFit/>
          </a:bodyPr>
          <a:lstStyle/>
          <a:p>
            <a:r>
              <a:rPr lang="en-US" b="1" dirty="0"/>
              <a:t>http://tinyurl.com/TMrules2015</a:t>
            </a:r>
            <a:endParaRPr lang="en-US" dirty="0"/>
          </a:p>
        </p:txBody>
      </p:sp>
      <p:pic>
        <p:nvPicPr>
          <p:cNvPr id="3089"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3639" y="242404"/>
            <a:ext cx="3814762" cy="5904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Changes to Contest Rules from 2014</a:t>
            </a:r>
            <a:endParaRPr lang="en-US" dirty="0"/>
          </a:p>
        </p:txBody>
      </p:sp>
      <p:sp>
        <p:nvSpPr>
          <p:cNvPr id="3" name="Content Placeholder 2"/>
          <p:cNvSpPr>
            <a:spLocks noGrp="1"/>
          </p:cNvSpPr>
          <p:nvPr>
            <p:ph idx="1"/>
          </p:nvPr>
        </p:nvSpPr>
        <p:spPr/>
        <p:txBody>
          <a:bodyPr>
            <a:normAutofit/>
          </a:bodyPr>
          <a:lstStyle/>
          <a:p>
            <a:endParaRPr lang="en-US" dirty="0"/>
          </a:p>
          <a:p>
            <a:r>
              <a:rPr lang="en-US" dirty="0" smtClean="0"/>
              <a:t>Page 6: a </a:t>
            </a:r>
            <a:r>
              <a:rPr lang="en-US" dirty="0"/>
              <a:t>charter member of a club chartered less than one year before the club contest is permitted to compete </a:t>
            </a:r>
            <a:r>
              <a:rPr lang="en-US" dirty="0" smtClean="0"/>
              <a:t>in International Contest</a:t>
            </a:r>
            <a:endParaRPr lang="en-US" dirty="0"/>
          </a:p>
          <a:p>
            <a:r>
              <a:rPr lang="en-US" dirty="0" smtClean="0"/>
              <a:t>Page 15: Contestants </a:t>
            </a:r>
            <a:r>
              <a:rPr lang="en-US" dirty="0"/>
              <a:t>may not use digital or other devices during </a:t>
            </a:r>
            <a:r>
              <a:rPr lang="en-US" dirty="0" smtClean="0"/>
              <a:t>the TT contest</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99332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ere Comes The Judge.wav">
            <a:hlinkClick r:id="" action="ppaction://media"/>
          </p:cNvPr>
          <p:cNvPicPr>
            <a:picLocks noRot="1" noChangeAspect="1"/>
          </p:cNvPicPr>
          <p:nvPr>
            <a:wavAudioFile r:embed="rId1" name="Here Comes The Judge.wav"/>
          </p:nvPr>
        </p:nvPicPr>
        <p:blipFill>
          <a:blip r:embed="rId4" cstate="print"/>
          <a:stretch>
            <a:fillRect/>
          </a:stretch>
        </p:blipFill>
        <p:spPr>
          <a:xfrm flipV="1">
            <a:off x="4343400" y="2362200"/>
            <a:ext cx="533400" cy="533400"/>
          </a:xfrm>
          <a:prstGeom prst="rect">
            <a:avLst/>
          </a:prstGeom>
        </p:spPr>
      </p:pic>
      <p:pic>
        <p:nvPicPr>
          <p:cNvPr id="4" name="Picture 3" descr="ColorLogoPNG (9).png"/>
          <p:cNvPicPr>
            <a:picLocks noChangeAspect="1"/>
          </p:cNvPicPr>
          <p:nvPr/>
        </p:nvPicPr>
        <p:blipFill>
          <a:blip r:embed="rId5" cstate="print"/>
          <a:stretch>
            <a:fillRect/>
          </a:stretch>
        </p:blipFill>
        <p:spPr>
          <a:xfrm>
            <a:off x="3657600" y="1828800"/>
            <a:ext cx="1798983" cy="1492667"/>
          </a:xfrm>
          <a:prstGeom prst="rect">
            <a:avLst/>
          </a:prstGeom>
        </p:spPr>
      </p:pic>
      <p:sp>
        <p:nvSpPr>
          <p:cNvPr id="5" name="TextBox 4"/>
          <p:cNvSpPr txBox="1"/>
          <p:nvPr/>
        </p:nvSpPr>
        <p:spPr>
          <a:xfrm>
            <a:off x="3639248" y="3426151"/>
            <a:ext cx="1828800" cy="646331"/>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rPr>
              <a:t>WHERE LEADERS</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ARE MADE</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3000"/>
                                  </p:stCondLst>
                                  <p:childTnLst>
                                    <p:cmd type="call" cmd="playFrom(0.0)">
                                      <p:cBhvr>
                                        <p:cTn id="6" dur="3681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0270" y="533400"/>
            <a:ext cx="7409329" cy="738664"/>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WHEN YOU’RE THE JUDGE</a:t>
            </a:r>
          </a:p>
          <a:p>
            <a:r>
              <a:rPr lang="en-US" dirty="0" smtClean="0"/>
              <a:t>Toastmasters speech contests have three purposes</a:t>
            </a:r>
            <a:r>
              <a:rPr lang="en-US" dirty="0" smtClean="0">
                <a:solidFill>
                  <a:srgbClr val="FFFF00"/>
                </a:solidFill>
              </a:rPr>
              <a:t>:</a:t>
            </a:r>
            <a:r>
              <a:rPr lang="en-US" dirty="0" smtClean="0">
                <a:solidFill>
                  <a:schemeClr val="bg1"/>
                </a:solidFill>
              </a:rPr>
              <a:t>.</a:t>
            </a:r>
            <a:endParaRPr lang="en-US" dirty="0">
              <a:solidFill>
                <a:schemeClr val="bg1"/>
              </a:solidFill>
            </a:endParaRPr>
          </a:p>
        </p:txBody>
      </p:sp>
      <p:pic>
        <p:nvPicPr>
          <p:cNvPr id="8" name="Picture 7" descr="ColorLogoPNG (9).png"/>
          <p:cNvPicPr>
            <a:picLocks noChangeAspect="1"/>
          </p:cNvPicPr>
          <p:nvPr/>
        </p:nvPicPr>
        <p:blipFill>
          <a:blip r:embed="rId3" cstate="print"/>
          <a:stretch>
            <a:fillRect/>
          </a:stretch>
        </p:blipFill>
        <p:spPr>
          <a:xfrm>
            <a:off x="7744370" y="5340161"/>
            <a:ext cx="960359" cy="796837"/>
          </a:xfrm>
          <a:prstGeom prst="rect">
            <a:avLst/>
          </a:prstGeom>
        </p:spPr>
      </p:pic>
      <p:sp>
        <p:nvSpPr>
          <p:cNvPr id="9" name="TextBox 8"/>
          <p:cNvSpPr txBox="1"/>
          <p:nvPr/>
        </p:nvSpPr>
        <p:spPr>
          <a:xfrm>
            <a:off x="7315201" y="6172200"/>
            <a:ext cx="1828800" cy="646331"/>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rPr>
              <a:t>WHERE LEADERS</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ARE MADE</a:t>
            </a:r>
            <a:endParaRPr lang="en-US" b="1" dirty="0">
              <a:effectLst>
                <a:outerShdw blurRad="38100" dist="38100" dir="2700000" algn="tl">
                  <a:srgbClr val="000000">
                    <a:alpha val="43137"/>
                  </a:srgbClr>
                </a:outerShdw>
              </a:effectLst>
            </a:endParaRPr>
          </a:p>
        </p:txBody>
      </p:sp>
      <p:sp>
        <p:nvSpPr>
          <p:cNvPr id="6" name="TextBox 5"/>
          <p:cNvSpPr txBox="1"/>
          <p:nvPr/>
        </p:nvSpPr>
        <p:spPr>
          <a:xfrm>
            <a:off x="838200" y="1330865"/>
            <a:ext cx="7848600" cy="2215991"/>
          </a:xfrm>
          <a:prstGeom prst="rect">
            <a:avLst/>
          </a:prstGeom>
          <a:noFill/>
        </p:spPr>
        <p:txBody>
          <a:bodyPr wrap="square" rtlCol="0">
            <a:spAutoFit/>
          </a:bodyPr>
          <a:lstStyle/>
          <a:p>
            <a:pPr marL="344488" indent="-344488">
              <a:spcBef>
                <a:spcPts val="1200"/>
              </a:spcBef>
              <a:tabLst>
                <a:tab pos="344488" algn="l"/>
              </a:tabLst>
            </a:pPr>
            <a:r>
              <a:rPr lang="en-US" dirty="0" smtClean="0"/>
              <a:t>1.	Provide competitive speaking experience for Toastmasters members</a:t>
            </a:r>
          </a:p>
          <a:p>
            <a:pPr marL="344488" indent="-344488">
              <a:spcBef>
                <a:spcPts val="1200"/>
              </a:spcBef>
              <a:tabLst>
                <a:tab pos="344488" algn="l"/>
              </a:tabLst>
            </a:pPr>
            <a:r>
              <a:rPr lang="en-US" dirty="0" smtClean="0"/>
              <a:t>2.	Provide interesting educational programs for members and the public</a:t>
            </a:r>
          </a:p>
          <a:p>
            <a:pPr marL="344488" indent="-344488">
              <a:spcBef>
                <a:spcPts val="1200"/>
              </a:spcBef>
              <a:tabLst>
                <a:tab pos="344488" algn="l"/>
              </a:tabLst>
            </a:pPr>
            <a:r>
              <a:rPr lang="en-US" dirty="0" smtClean="0"/>
              <a:t>3.	Provide the audience an opportunity to learn by observing proficient speakers</a:t>
            </a:r>
          </a:p>
          <a:p>
            <a:pPr>
              <a:spcBef>
                <a:spcPts val="1200"/>
              </a:spcBef>
            </a:pPr>
            <a:r>
              <a:rPr lang="en-US" dirty="0" smtClean="0"/>
              <a:t>It is important that all speech contests are conducted properly and good judging is vital to this. Good judging imparts a feeling of fairness to contestants and the audience and that the right choice was made.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up)">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up)">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LogoPNG (9).png"/>
          <p:cNvPicPr>
            <a:picLocks noChangeAspect="1"/>
          </p:cNvPicPr>
          <p:nvPr/>
        </p:nvPicPr>
        <p:blipFill>
          <a:blip r:embed="rId3" cstate="print"/>
          <a:stretch>
            <a:fillRect/>
          </a:stretch>
        </p:blipFill>
        <p:spPr>
          <a:xfrm>
            <a:off x="7744370" y="5340161"/>
            <a:ext cx="960359" cy="796837"/>
          </a:xfrm>
          <a:prstGeom prst="rect">
            <a:avLst/>
          </a:prstGeom>
        </p:spPr>
      </p:pic>
      <p:sp>
        <p:nvSpPr>
          <p:cNvPr id="6" name="TextBox 5"/>
          <p:cNvSpPr txBox="1"/>
          <p:nvPr/>
        </p:nvSpPr>
        <p:spPr>
          <a:xfrm>
            <a:off x="7315201" y="6172200"/>
            <a:ext cx="1828800" cy="646331"/>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rPr>
              <a:t>WHERE LEADERS</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ARE MADE</a:t>
            </a:r>
            <a:endParaRPr lang="en-US" b="1" dirty="0">
              <a:effectLst>
                <a:outerShdw blurRad="38100" dist="38100" dir="2700000" algn="tl">
                  <a:srgbClr val="000000">
                    <a:alpha val="43137"/>
                  </a:srgbClr>
                </a:outerShdw>
              </a:effectLst>
            </a:endParaRPr>
          </a:p>
        </p:txBody>
      </p:sp>
      <p:sp>
        <p:nvSpPr>
          <p:cNvPr id="7" name="Rectangle 6"/>
          <p:cNvSpPr/>
          <p:nvPr/>
        </p:nvSpPr>
        <p:spPr>
          <a:xfrm>
            <a:off x="1295400" y="1963947"/>
            <a:ext cx="2209800" cy="152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95400" y="3692106"/>
            <a:ext cx="2209800" cy="87989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723898" y="6310699"/>
            <a:ext cx="6591301" cy="369332"/>
          </a:xfrm>
          <a:prstGeom prst="rect">
            <a:avLst/>
          </a:prstGeom>
        </p:spPr>
        <p:txBody>
          <a:bodyPr wrap="square">
            <a:spAutoFit/>
          </a:bodyPr>
          <a:lstStyle/>
          <a:p>
            <a:r>
              <a:rPr lang="en-US" dirty="0"/>
              <a:t>http://www.toastmasters.org/Leadership-Central/Speech-Contests</a:t>
            </a:r>
            <a:endParaRPr lang="en-US" dirty="0"/>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961" y="681736"/>
            <a:ext cx="7127174" cy="5261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96635" y="533400"/>
            <a:ext cx="7391400" cy="5139869"/>
          </a:xfrm>
          <a:prstGeom prst="rect">
            <a:avLst/>
          </a:prstGeom>
          <a:noFill/>
        </p:spPr>
        <p:txBody>
          <a:bodyPr wrap="square" rtlCol="0">
            <a:spAutoFit/>
          </a:bodyPr>
          <a:lstStyle/>
          <a:p>
            <a:pPr marL="344488" indent="-344488">
              <a:spcBef>
                <a:spcPts val="1200"/>
              </a:spcBef>
              <a:buFont typeface="Wingdings 3"/>
              <a:buChar char=""/>
              <a:tabLst>
                <a:tab pos="344488" algn="l"/>
              </a:tabLst>
            </a:pPr>
            <a:endParaRPr lang="en-US" b="1" dirty="0" smtClean="0">
              <a:solidFill>
                <a:srgbClr val="FFFF00"/>
              </a:solidFill>
              <a:effectLst>
                <a:outerShdw blurRad="38100" dist="38100" dir="2700000" algn="tl">
                  <a:srgbClr val="000000">
                    <a:alpha val="43137"/>
                  </a:srgbClr>
                </a:outerShdw>
              </a:effectLst>
            </a:endParaRPr>
          </a:p>
          <a:p>
            <a:pPr marL="344488" indent="-344488">
              <a:spcBef>
                <a:spcPts val="1200"/>
              </a:spcBef>
              <a:buFont typeface="Wingdings 3"/>
              <a:buChar char=""/>
              <a:tabLst>
                <a:tab pos="344488" algn="l"/>
              </a:tabLst>
            </a:pPr>
            <a:endParaRPr lang="en-US" b="1" dirty="0" smtClean="0">
              <a:solidFill>
                <a:srgbClr val="FFFF00"/>
              </a:solidFill>
              <a:effectLst>
                <a:outerShdw blurRad="38100" dist="38100" dir="2700000" algn="tl">
                  <a:srgbClr val="000000">
                    <a:alpha val="43137"/>
                  </a:srgbClr>
                </a:outerShdw>
              </a:effectLst>
            </a:endParaRPr>
          </a:p>
          <a:p>
            <a:pPr marL="344488" indent="-344488">
              <a:buFont typeface="Wingdings 3"/>
              <a:buChar char=""/>
              <a:tabLst>
                <a:tab pos="344488" algn="l"/>
              </a:tabLst>
            </a:pPr>
            <a:r>
              <a:rPr lang="en-US" b="1" dirty="0" smtClean="0">
                <a:effectLst>
                  <a:outerShdw blurRad="38100" dist="38100" dir="2700000" algn="tl">
                    <a:srgbClr val="000000">
                      <a:alpha val="43137"/>
                    </a:srgbClr>
                  </a:outerShdw>
                </a:effectLst>
              </a:rPr>
              <a:t>Contestants. </a:t>
            </a:r>
            <a:r>
              <a:rPr lang="en-US" dirty="0" smtClean="0"/>
              <a:t>Contestants are entitled to a truly professional performance by each judge. Contestants expect, and deserve, fairness and impartiality. They should receive nothing less.</a:t>
            </a:r>
          </a:p>
          <a:p>
            <a:pPr marL="344488" indent="-344488">
              <a:spcBef>
                <a:spcPts val="1200"/>
              </a:spcBef>
              <a:buFont typeface="Wingdings 3"/>
              <a:buChar char=""/>
              <a:tabLst>
                <a:tab pos="344488" algn="l"/>
              </a:tabLst>
            </a:pPr>
            <a:r>
              <a:rPr lang="en-US" b="1" dirty="0" smtClean="0"/>
              <a:t>Toastmasters International. </a:t>
            </a:r>
            <a:r>
              <a:rPr lang="en-US" dirty="0" smtClean="0"/>
              <a:t>Toastmasters has a reputation for speech training, excellence in meetings, and excellence in speech contests. Bad judging creates animosity and demeans the contest, the officials, and our leaders.</a:t>
            </a:r>
          </a:p>
          <a:p>
            <a:pPr marL="344488" indent="-344488">
              <a:spcBef>
                <a:spcPts val="1200"/>
              </a:spcBef>
              <a:buFont typeface="Wingdings 3"/>
              <a:buChar char=""/>
              <a:tabLst>
                <a:tab pos="344488" algn="l"/>
              </a:tabLst>
            </a:pPr>
            <a:r>
              <a:rPr lang="en-US" b="1" dirty="0" smtClean="0"/>
              <a:t>The Audience. </a:t>
            </a:r>
            <a:r>
              <a:rPr lang="en-US" dirty="0" smtClean="0"/>
              <a:t>The audience deserves a good speech contest. This includes fair and unbiased judging. Whenever judges fail to make the best choice, the audience is cheated. It’s also discouraged from attending or participating in other contests.</a:t>
            </a:r>
          </a:p>
          <a:p>
            <a:pPr marL="344488" indent="-344488">
              <a:spcBef>
                <a:spcPts val="1200"/>
              </a:spcBef>
              <a:buFont typeface="Wingdings 3"/>
              <a:buChar char=""/>
              <a:tabLst>
                <a:tab pos="344488" algn="l"/>
              </a:tabLst>
            </a:pPr>
            <a:r>
              <a:rPr lang="en-US" b="1" dirty="0" smtClean="0"/>
              <a:t>Themselves. </a:t>
            </a:r>
            <a:r>
              <a:rPr lang="en-US" dirty="0" smtClean="0"/>
              <a:t>As a Toastmaster, judges have made a personal commitment to self—improvement. This commitment includes being dedicated to making the correct decision when judging a contest.</a:t>
            </a:r>
            <a:endParaRPr lang="en-US" dirty="0"/>
          </a:p>
        </p:txBody>
      </p:sp>
      <p:pic>
        <p:nvPicPr>
          <p:cNvPr id="9" name="Picture 8" descr="ColorLogoPNG (9).png"/>
          <p:cNvPicPr>
            <a:picLocks noChangeAspect="1"/>
          </p:cNvPicPr>
          <p:nvPr/>
        </p:nvPicPr>
        <p:blipFill>
          <a:blip r:embed="rId3" cstate="print"/>
          <a:stretch>
            <a:fillRect/>
          </a:stretch>
        </p:blipFill>
        <p:spPr>
          <a:xfrm>
            <a:off x="7744370" y="5340161"/>
            <a:ext cx="960359" cy="796837"/>
          </a:xfrm>
          <a:prstGeom prst="rect">
            <a:avLst/>
          </a:prstGeom>
        </p:spPr>
      </p:pic>
      <p:sp>
        <p:nvSpPr>
          <p:cNvPr id="10" name="TextBox 9"/>
          <p:cNvSpPr txBox="1"/>
          <p:nvPr/>
        </p:nvSpPr>
        <p:spPr>
          <a:xfrm>
            <a:off x="7315201" y="6172200"/>
            <a:ext cx="1828800" cy="646331"/>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rPr>
              <a:t>WHERE LEADERS</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ARE MADE</a:t>
            </a:r>
            <a:endParaRPr lang="en-US" b="1" dirty="0">
              <a:effectLst>
                <a:outerShdw blurRad="38100" dist="38100" dir="2700000" algn="tl">
                  <a:srgbClr val="000000">
                    <a:alpha val="43137"/>
                  </a:srgbClr>
                </a:outerShdw>
              </a:effectLst>
            </a:endParaRPr>
          </a:p>
        </p:txBody>
      </p:sp>
      <p:sp>
        <p:nvSpPr>
          <p:cNvPr id="6" name="TextBox 5"/>
          <p:cNvSpPr txBox="1"/>
          <p:nvPr/>
        </p:nvSpPr>
        <p:spPr>
          <a:xfrm>
            <a:off x="838200" y="533400"/>
            <a:ext cx="7391400"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JUDGES HAVE AN OBLIGATION TO:</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up)">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up)">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up)">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up)">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199" y="533400"/>
            <a:ext cx="7409329" cy="2985433"/>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JUDGING VS. EVALUATING</a:t>
            </a:r>
          </a:p>
          <a:p>
            <a:pPr>
              <a:spcBef>
                <a:spcPts val="1200"/>
              </a:spcBef>
            </a:pPr>
            <a:r>
              <a:rPr lang="en-US" dirty="0" smtClean="0">
                <a:solidFill>
                  <a:schemeClr val="bg1"/>
                </a:solidFill>
              </a:rPr>
              <a:t>A </a:t>
            </a:r>
            <a:r>
              <a:rPr lang="en-US" dirty="0">
                <a:solidFill>
                  <a:schemeClr val="bg1"/>
                </a:solidFill>
              </a:rPr>
              <a:t> </a:t>
            </a:r>
            <a:r>
              <a:rPr lang="en-US" dirty="0" smtClean="0">
                <a:solidFill>
                  <a:schemeClr val="bg1"/>
                </a:solidFill>
              </a:rPr>
              <a:t>judge’s purpose is to select the speaker who has given the best speech on </a:t>
            </a:r>
            <a:r>
              <a:rPr lang="en-US" dirty="0" smtClean="0"/>
              <a:t>that day. Judges do not evaluate. Evaluations appraise a speech, measuring the speaker’s presentation against his or her purpose and then advise the speaker on how to improve the speech.</a:t>
            </a:r>
          </a:p>
          <a:p>
            <a:pPr>
              <a:spcBef>
                <a:spcPts val="1200"/>
              </a:spcBef>
            </a:pPr>
            <a:r>
              <a:rPr lang="en-US" dirty="0" smtClean="0"/>
              <a:t>Judges’ decisions are confidential and judges are not to explain their decision to contestants, or tell contestants how they could improve. To do so distracts judges from their purpose and can cause them to judge improperly. The result is a bad decision.</a:t>
            </a:r>
          </a:p>
        </p:txBody>
      </p:sp>
      <p:pic>
        <p:nvPicPr>
          <p:cNvPr id="8" name="Picture 7" descr="ColorLogoPNG (9).png"/>
          <p:cNvPicPr>
            <a:picLocks noChangeAspect="1"/>
          </p:cNvPicPr>
          <p:nvPr/>
        </p:nvPicPr>
        <p:blipFill>
          <a:blip r:embed="rId3" cstate="print"/>
          <a:stretch>
            <a:fillRect/>
          </a:stretch>
        </p:blipFill>
        <p:spPr>
          <a:xfrm>
            <a:off x="7744370" y="5340161"/>
            <a:ext cx="960359" cy="796837"/>
          </a:xfrm>
          <a:prstGeom prst="rect">
            <a:avLst/>
          </a:prstGeom>
        </p:spPr>
      </p:pic>
      <p:sp>
        <p:nvSpPr>
          <p:cNvPr id="9" name="TextBox 8"/>
          <p:cNvSpPr txBox="1"/>
          <p:nvPr/>
        </p:nvSpPr>
        <p:spPr>
          <a:xfrm>
            <a:off x="7315201" y="6172200"/>
            <a:ext cx="1828800" cy="646331"/>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rPr>
              <a:t>WHERE LEADERS</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ARE MADE</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0270" y="533400"/>
            <a:ext cx="7409329" cy="4832092"/>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GOOD JUDGES MUST BE:</a:t>
            </a:r>
          </a:p>
          <a:p>
            <a:pPr marL="344488" indent="-344488">
              <a:spcBef>
                <a:spcPts val="1200"/>
              </a:spcBef>
              <a:buFont typeface="Wingdings 3"/>
              <a:buChar char=""/>
              <a:tabLst>
                <a:tab pos="344488" algn="l"/>
              </a:tabLst>
            </a:pPr>
            <a:r>
              <a:rPr lang="en-US" b="1" dirty="0" smtClean="0">
                <a:effectLst>
                  <a:outerShdw blurRad="38100" dist="38100" dir="2700000" algn="tl">
                    <a:srgbClr val="000000">
                      <a:alpha val="43137"/>
                    </a:srgbClr>
                  </a:outerShdw>
                </a:effectLst>
              </a:rPr>
              <a:t>Accurate. </a:t>
            </a:r>
            <a:r>
              <a:rPr lang="en-US" dirty="0"/>
              <a:t>G</a:t>
            </a:r>
            <a:r>
              <a:rPr lang="en-US" dirty="0" smtClean="0"/>
              <a:t>ood judges are committed to making a correct decision. They complete the judging form correctly.</a:t>
            </a:r>
          </a:p>
          <a:p>
            <a:pPr marL="344488" indent="-344488">
              <a:spcBef>
                <a:spcPts val="1200"/>
              </a:spcBef>
              <a:buFont typeface="Wingdings 3"/>
              <a:buChar char=""/>
              <a:tabLst>
                <a:tab pos="344488" algn="l"/>
              </a:tabLst>
            </a:pPr>
            <a:r>
              <a:rPr lang="en-US" b="1" dirty="0" smtClean="0"/>
              <a:t>Fair. </a:t>
            </a:r>
            <a:r>
              <a:rPr lang="en-US" dirty="0" smtClean="0"/>
              <a:t>Good judges are totally impartial and don’t allow friendship, affiliation, age, sex, race, creed national origin, profession, or disapproval of speech topics to interfere with their decision.</a:t>
            </a:r>
          </a:p>
          <a:p>
            <a:pPr marL="344488" indent="-344488">
              <a:spcBef>
                <a:spcPts val="1200"/>
              </a:spcBef>
              <a:buFont typeface="Wingdings 3"/>
              <a:buChar char=""/>
              <a:tabLst>
                <a:tab pos="344488" algn="l"/>
              </a:tabLst>
            </a:pPr>
            <a:r>
              <a:rPr lang="en-US" b="1" dirty="0" smtClean="0"/>
              <a:t>Trustworthy. </a:t>
            </a:r>
            <a:r>
              <a:rPr lang="en-US" dirty="0" smtClean="0"/>
              <a:t>Good judges realize that all contest participants have entrusted them with the responsibility of selecting the best speaker as winner. They live up to that trust.</a:t>
            </a:r>
          </a:p>
          <a:p>
            <a:pPr marL="344488" indent="-344488">
              <a:spcBef>
                <a:spcPts val="1200"/>
              </a:spcBef>
              <a:buFont typeface="Wingdings 3"/>
              <a:buChar char=""/>
              <a:tabLst>
                <a:tab pos="344488" algn="l"/>
              </a:tabLst>
            </a:pPr>
            <a:r>
              <a:rPr lang="en-US" b="1" dirty="0" smtClean="0"/>
              <a:t>Knowledgeable. </a:t>
            </a:r>
            <a:r>
              <a:rPr lang="en-US" dirty="0" smtClean="0"/>
              <a:t>Good judges know the current contest rules. They study the rules before each contest, and they make no exceptions to the rules. They are familiar with the judging form and know how to judge properly.</a:t>
            </a:r>
          </a:p>
          <a:p>
            <a:pPr marL="344488" indent="-344488">
              <a:spcBef>
                <a:spcPts val="1200"/>
              </a:spcBef>
              <a:buFont typeface="Wingdings 3"/>
              <a:buChar char=""/>
              <a:tabLst>
                <a:tab pos="344488" algn="l"/>
              </a:tabLst>
            </a:pPr>
            <a:r>
              <a:rPr lang="en-US" b="1" dirty="0" smtClean="0"/>
              <a:t>Good Listeners. </a:t>
            </a:r>
            <a:r>
              <a:rPr lang="en-US" dirty="0" smtClean="0"/>
              <a:t>Good </a:t>
            </a:r>
            <a:r>
              <a:rPr lang="en-US" dirty="0" smtClean="0">
                <a:solidFill>
                  <a:schemeClr val="bg1"/>
                </a:solidFill>
              </a:rPr>
              <a:t>judges listen carefully to each speaker. They don’t become distracted.</a:t>
            </a:r>
          </a:p>
        </p:txBody>
      </p:sp>
      <p:pic>
        <p:nvPicPr>
          <p:cNvPr id="8" name="Picture 7" descr="ColorLogoPNG (9).png"/>
          <p:cNvPicPr>
            <a:picLocks noChangeAspect="1"/>
          </p:cNvPicPr>
          <p:nvPr/>
        </p:nvPicPr>
        <p:blipFill>
          <a:blip r:embed="rId3" cstate="print"/>
          <a:stretch>
            <a:fillRect/>
          </a:stretch>
        </p:blipFill>
        <p:spPr>
          <a:xfrm>
            <a:off x="7744370" y="5340161"/>
            <a:ext cx="960359" cy="796837"/>
          </a:xfrm>
          <a:prstGeom prst="rect">
            <a:avLst/>
          </a:prstGeom>
        </p:spPr>
      </p:pic>
      <p:sp>
        <p:nvSpPr>
          <p:cNvPr id="9" name="TextBox 8"/>
          <p:cNvSpPr txBox="1"/>
          <p:nvPr/>
        </p:nvSpPr>
        <p:spPr>
          <a:xfrm>
            <a:off x="7315201" y="6172200"/>
            <a:ext cx="1828800" cy="646331"/>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rPr>
              <a:t>WHERE LEADERS</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ARE MADE</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533400"/>
            <a:ext cx="8839200" cy="5016758"/>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BARRIERS TO OBJECTIVITY:</a:t>
            </a:r>
          </a:p>
          <a:p>
            <a:pPr marL="344488" indent="-344488">
              <a:spcBef>
                <a:spcPts val="1200"/>
              </a:spcBef>
              <a:buFont typeface="Wingdings 3"/>
              <a:buChar char=""/>
              <a:tabLst>
                <a:tab pos="344488" algn="l"/>
              </a:tabLst>
            </a:pPr>
            <a:r>
              <a:rPr lang="en-US" sz="1600" b="1" dirty="0" smtClean="0"/>
              <a:t>Speaker position. </a:t>
            </a:r>
            <a:r>
              <a:rPr lang="en-US" sz="1600" dirty="0" smtClean="0"/>
              <a:t>When people are presented with a list or series they often recall the end of the list first because it is the most recent addition to short-term memory. Similarly, people may remember the beginning of a list better than the middle because it serves as a reference point. Judges must compensate for this effect by paying close attention to every contestant and by fully scoring each contestant when they speak.</a:t>
            </a:r>
          </a:p>
          <a:p>
            <a:pPr marL="344488" indent="-344488">
              <a:spcBef>
                <a:spcPts val="1200"/>
              </a:spcBef>
              <a:buFont typeface="Wingdings 3"/>
              <a:buChar char=""/>
              <a:tabLst>
                <a:tab pos="344488" algn="l"/>
              </a:tabLst>
            </a:pPr>
            <a:r>
              <a:rPr lang="en-US" sz="1600" b="1" dirty="0" smtClean="0"/>
              <a:t>Champion for the underdog. </a:t>
            </a:r>
            <a:r>
              <a:rPr lang="en-US" sz="1600" dirty="0" smtClean="0"/>
              <a:t>People tend to believe that underdogs put forth more effort than an advantaged or more powerful opponent and are thus are more deserving of success. Judges must use only the criteria on the judge's guide and ballot to select winners.</a:t>
            </a:r>
          </a:p>
          <a:p>
            <a:pPr marL="344488" indent="-344488">
              <a:spcBef>
                <a:spcPts val="1200"/>
              </a:spcBef>
              <a:buFont typeface="Wingdings 3"/>
              <a:buChar char=""/>
              <a:tabLst>
                <a:tab pos="344488" algn="l"/>
              </a:tabLst>
            </a:pPr>
            <a:r>
              <a:rPr lang="en-US" sz="1600" b="1" dirty="0" smtClean="0"/>
              <a:t>Halo effect. </a:t>
            </a:r>
            <a:r>
              <a:rPr lang="en-US" sz="1600" dirty="0" smtClean="0"/>
              <a:t>This is an inclination to admire all of a person's actions, work, etc., because of another admirable quality. Judges must focus on how each contestant performs using the criteria on the judge's guide and ballot. For example, if a contestant happens to be a speech teacher, DTM or past officer, this does not automatically make her contest presentation the best. Likewise, a dynamic delivery style does not signify compelling content.</a:t>
            </a:r>
          </a:p>
          <a:p>
            <a:pPr marL="344488" indent="-344488">
              <a:spcBef>
                <a:spcPts val="1200"/>
              </a:spcBef>
              <a:buFont typeface="Wingdings 3"/>
              <a:buChar char=""/>
              <a:tabLst>
                <a:tab pos="344488" algn="l"/>
              </a:tabLst>
            </a:pPr>
            <a:r>
              <a:rPr lang="en-US" sz="1600" b="1" dirty="0" smtClean="0"/>
              <a:t>Reverse halo effect. </a:t>
            </a:r>
            <a:r>
              <a:rPr lang="en-US" sz="1600" dirty="0" smtClean="0"/>
              <a:t>This is a tendency to disapprove of all of a person's actions, work, etc., because of an unrelated quality or action. Resist downgrading a score in one area because you are not  happy with the contestant's performance in another area.</a:t>
            </a:r>
          </a:p>
        </p:txBody>
      </p:sp>
      <p:pic>
        <p:nvPicPr>
          <p:cNvPr id="8" name="Picture 7" descr="ColorLogoPNG (9).png"/>
          <p:cNvPicPr>
            <a:picLocks noChangeAspect="1"/>
          </p:cNvPicPr>
          <p:nvPr/>
        </p:nvPicPr>
        <p:blipFill>
          <a:blip r:embed="rId3" cstate="print"/>
          <a:stretch>
            <a:fillRect/>
          </a:stretch>
        </p:blipFill>
        <p:spPr>
          <a:xfrm>
            <a:off x="7744370" y="5340161"/>
            <a:ext cx="960359" cy="796837"/>
          </a:xfrm>
          <a:prstGeom prst="rect">
            <a:avLst/>
          </a:prstGeom>
        </p:spPr>
      </p:pic>
      <p:sp>
        <p:nvSpPr>
          <p:cNvPr id="9" name="TextBox 8"/>
          <p:cNvSpPr txBox="1"/>
          <p:nvPr/>
        </p:nvSpPr>
        <p:spPr>
          <a:xfrm>
            <a:off x="7315201" y="6172200"/>
            <a:ext cx="1828800" cy="646331"/>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rPr>
              <a:t>WHERE LEADERS</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ARE MADE</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960" y="533400"/>
            <a:ext cx="8763000" cy="4555093"/>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BARRIERS TO OBJECTIVITY (continued):</a:t>
            </a:r>
          </a:p>
          <a:p>
            <a:pPr marL="344488" indent="-344488">
              <a:spcBef>
                <a:spcPts val="1200"/>
              </a:spcBef>
              <a:buFont typeface="Wingdings 3"/>
              <a:buChar char=""/>
              <a:tabLst>
                <a:tab pos="344488" algn="l"/>
              </a:tabLst>
            </a:pPr>
            <a:r>
              <a:rPr lang="en-US" sz="1600" b="1" dirty="0" smtClean="0"/>
              <a:t>Second time around. </a:t>
            </a:r>
            <a:r>
              <a:rPr lang="en-US" sz="1600" dirty="0" smtClean="0"/>
              <a:t>It is common for individuals to see the same contestant compete at different contest levels during the same contest cycle or compete from one year to the next. Judges must remember not to compare an individual's current performance or delivery to previous presentations.</a:t>
            </a:r>
          </a:p>
          <a:p>
            <a:pPr marL="344488" indent="-344488">
              <a:spcBef>
                <a:spcPts val="1200"/>
              </a:spcBef>
              <a:buFont typeface="Wingdings 3"/>
              <a:buChar char=""/>
              <a:tabLst>
                <a:tab pos="344488" algn="l"/>
              </a:tabLst>
            </a:pPr>
            <a:r>
              <a:rPr lang="en-US" sz="1600" b="1" dirty="0" smtClean="0"/>
              <a:t>Not the norm. </a:t>
            </a:r>
            <a:r>
              <a:rPr lang="en-US" sz="1600" dirty="0" smtClean="0"/>
              <a:t>A false consensus occurs when an individual believes that the majority of others share their own opinion, regardless of what that opinion is. For example, in some geographic areas it is typical for a contestant to stand behind a lectern when speaking. Judges accustomed to this behavior may harshly judge a contestant who does not do so. This behavior is a custom and does not relate directly to the judging standards.</a:t>
            </a:r>
          </a:p>
          <a:p>
            <a:pPr marL="344488" indent="-344488">
              <a:spcBef>
                <a:spcPts val="1200"/>
              </a:spcBef>
              <a:buFont typeface="Wingdings 3"/>
              <a:buChar char=""/>
              <a:tabLst>
                <a:tab pos="344488" algn="l"/>
              </a:tabLst>
            </a:pPr>
            <a:r>
              <a:rPr lang="en-US" sz="1600" b="1" dirty="0" smtClean="0"/>
              <a:t>Prejudices and personal preferences. </a:t>
            </a:r>
            <a:r>
              <a:rPr lang="en-US" sz="1600" dirty="0" smtClean="0"/>
              <a:t>Judging is a subjective process that we try to make objective. The individual opinions of each judge are based on his or her likes and dislikes and there is no way to control the tastes of judges. It is almost impossible for anyone to be totally objective so contests use panels of judges to restrict the efforts of any single judge's bias.</a:t>
            </a:r>
          </a:p>
          <a:p>
            <a:pPr marL="344488" indent="-344488">
              <a:spcBef>
                <a:spcPts val="1200"/>
              </a:spcBef>
              <a:buFont typeface="Wingdings 3"/>
              <a:buChar char=""/>
              <a:tabLst>
                <a:tab pos="344488" algn="l"/>
              </a:tabLst>
            </a:pPr>
            <a:endParaRPr lang="en-US" dirty="0"/>
          </a:p>
        </p:txBody>
      </p:sp>
      <p:pic>
        <p:nvPicPr>
          <p:cNvPr id="8" name="Picture 7" descr="ColorLogoPNG (9).png"/>
          <p:cNvPicPr>
            <a:picLocks noChangeAspect="1"/>
          </p:cNvPicPr>
          <p:nvPr/>
        </p:nvPicPr>
        <p:blipFill>
          <a:blip r:embed="rId3" cstate="print"/>
          <a:stretch>
            <a:fillRect/>
          </a:stretch>
        </p:blipFill>
        <p:spPr>
          <a:xfrm>
            <a:off x="7744370" y="5340161"/>
            <a:ext cx="960359" cy="796837"/>
          </a:xfrm>
          <a:prstGeom prst="rect">
            <a:avLst/>
          </a:prstGeom>
        </p:spPr>
      </p:pic>
      <p:sp>
        <p:nvSpPr>
          <p:cNvPr id="9" name="TextBox 8"/>
          <p:cNvSpPr txBox="1"/>
          <p:nvPr/>
        </p:nvSpPr>
        <p:spPr>
          <a:xfrm>
            <a:off x="7315201" y="6172200"/>
            <a:ext cx="1828800" cy="646331"/>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rPr>
              <a:t>WHERE LEADERS</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ARE MADE</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2465</TotalTime>
  <Words>2459</Words>
  <Application>Microsoft Office PowerPoint</Application>
  <PresentationFormat>On-screen Show (4:3)</PresentationFormat>
  <Paragraphs>207</Paragraphs>
  <Slides>29</Slides>
  <Notes>17</Notes>
  <HiddenSlides>0</HiddenSlides>
  <MMClips>2</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Changes to Contest Rules from 2014</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Newbie</dc:creator>
  <cp:lastModifiedBy>Michael S Alexander</cp:lastModifiedBy>
  <cp:revision>97</cp:revision>
  <cp:lastPrinted>2015-06-26T19:01:13Z</cp:lastPrinted>
  <dcterms:created xsi:type="dcterms:W3CDTF">2013-11-27T17:52:01Z</dcterms:created>
  <dcterms:modified xsi:type="dcterms:W3CDTF">2015-06-26T19:01:48Z</dcterms:modified>
</cp:coreProperties>
</file>